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3.xml" ContentType="application/vnd.openxmlformats-officedocument.presentationml.tags+xml"/>
  <Override PartName="/ppt/notesSlides/notesSlide5.xml" ContentType="application/vnd.openxmlformats-officedocument.presentationml.notesSlide+xml"/>
  <Override PartName="/ppt/tags/tag4.xml" ContentType="application/vnd.openxmlformats-officedocument.presentationml.tags+xml"/>
  <Override PartName="/ppt/notesSlides/notesSlide6.xml" ContentType="application/vnd.openxmlformats-officedocument.presentationml.notesSlide+xml"/>
  <Override PartName="/ppt/tags/tag5.xml" ContentType="application/vnd.openxmlformats-officedocument.presentationml.tags+xml"/>
  <Override PartName="/ppt/notesSlides/notesSlide7.xml" ContentType="application/vnd.openxmlformats-officedocument.presentationml.notesSlide+xml"/>
  <Override PartName="/ppt/tags/tag6.xml" ContentType="application/vnd.openxmlformats-officedocument.presentationml.tags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2"/>
  </p:sldMasterIdLst>
  <p:notesMasterIdLst>
    <p:notesMasterId r:id="rId52"/>
  </p:notesMasterIdLst>
  <p:sldIdLst>
    <p:sldId id="2345" r:id="rId3"/>
    <p:sldId id="2334" r:id="rId4"/>
    <p:sldId id="2335" r:id="rId5"/>
    <p:sldId id="2420" r:id="rId6"/>
    <p:sldId id="2385" r:id="rId7"/>
    <p:sldId id="2386" r:id="rId8"/>
    <p:sldId id="2351" r:id="rId9"/>
    <p:sldId id="2382" r:id="rId10"/>
    <p:sldId id="2383" r:id="rId11"/>
    <p:sldId id="2384" r:id="rId12"/>
    <p:sldId id="2381" r:id="rId13"/>
    <p:sldId id="2421" r:id="rId14"/>
    <p:sldId id="2425" r:id="rId15"/>
    <p:sldId id="2424" r:id="rId16"/>
    <p:sldId id="2423" r:id="rId17"/>
    <p:sldId id="2443" r:id="rId18"/>
    <p:sldId id="2422" r:id="rId19"/>
    <p:sldId id="2426" r:id="rId20"/>
    <p:sldId id="2429" r:id="rId21"/>
    <p:sldId id="2364" r:id="rId22"/>
    <p:sldId id="2427" r:id="rId23"/>
    <p:sldId id="2431" r:id="rId24"/>
    <p:sldId id="2430" r:id="rId25"/>
    <p:sldId id="2428" r:id="rId26"/>
    <p:sldId id="2434" r:id="rId27"/>
    <p:sldId id="2432" r:id="rId28"/>
    <p:sldId id="2435" r:id="rId29"/>
    <p:sldId id="2436" r:id="rId30"/>
    <p:sldId id="2438" r:id="rId31"/>
    <p:sldId id="2437" r:id="rId32"/>
    <p:sldId id="2439" r:id="rId33"/>
    <p:sldId id="2441" r:id="rId34"/>
    <p:sldId id="2365" r:id="rId35"/>
    <p:sldId id="2392" r:id="rId36"/>
    <p:sldId id="2445" r:id="rId37"/>
    <p:sldId id="2446" r:id="rId38"/>
    <p:sldId id="2447" r:id="rId39"/>
    <p:sldId id="2448" r:id="rId40"/>
    <p:sldId id="2449" r:id="rId41"/>
    <p:sldId id="2450" r:id="rId42"/>
    <p:sldId id="2454" r:id="rId43"/>
    <p:sldId id="2453" r:id="rId44"/>
    <p:sldId id="2433" r:id="rId45"/>
    <p:sldId id="2391" r:id="rId46"/>
    <p:sldId id="2444" r:id="rId47"/>
    <p:sldId id="2442" r:id="rId48"/>
    <p:sldId id="2393" r:id="rId49"/>
    <p:sldId id="2394" r:id="rId50"/>
    <p:sldId id="2368" r:id="rId5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F424F"/>
    <a:srgbClr val="9B754F"/>
    <a:srgbClr val="FCDC95"/>
    <a:srgbClr val="BC9B7B"/>
    <a:srgbClr val="F8F8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1"/>
    <p:restoredTop sz="94628"/>
  </p:normalViewPr>
  <p:slideViewPr>
    <p:cSldViewPr snapToGrid="0" showGuides="1">
      <p:cViewPr varScale="1">
        <p:scale>
          <a:sx n="102" d="100"/>
          <a:sy n="102" d="100"/>
        </p:scale>
        <p:origin x="304" y="-21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presProps" Target="presProp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阿里巴巴普惠体 R" panose="00020600040101010101" pitchFamily="18" charset="-122"/>
                <a:ea typeface="阿里巴巴普惠体 R" panose="00020600040101010101" pitchFamily="18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阿里巴巴普惠体 R" panose="00020600040101010101" pitchFamily="18" charset="-122"/>
                <a:ea typeface="阿里巴巴普惠体 R" panose="00020600040101010101" pitchFamily="18" charset="-122"/>
              </a:defRPr>
            </a:lvl1pPr>
          </a:lstStyle>
          <a:p>
            <a:fld id="{160DAEDB-F8EB-4B37-B651-17F046B807DC}" type="datetimeFigureOut">
              <a:rPr lang="zh-CN" altLang="en-US" smtClean="0"/>
              <a:t>2025/10/17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阿里巴巴普惠体 R" panose="00020600040101010101" pitchFamily="18" charset="-122"/>
                <a:ea typeface="阿里巴巴普惠体 R" panose="00020600040101010101" pitchFamily="18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阿里巴巴普惠体 R" panose="00020600040101010101" pitchFamily="18" charset="-122"/>
                <a:ea typeface="阿里巴巴普惠体 R" panose="00020600040101010101" pitchFamily="18" charset="-122"/>
              </a:defRPr>
            </a:lvl1pPr>
          </a:lstStyle>
          <a:p>
            <a:fld id="{86751F25-9338-4986-A1F2-54D37A03FFF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阿里巴巴普惠体 R" panose="00020600040101010101" pitchFamily="18" charset="-122"/>
        <a:ea typeface="阿里巴巴普惠体 R" panose="00020600040101010101" pitchFamily="18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阿里巴巴普惠体 R" panose="00020600040101010101" pitchFamily="18" charset="-122"/>
        <a:ea typeface="阿里巴巴普惠体 R" panose="00020600040101010101" pitchFamily="18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阿里巴巴普惠体 R" panose="00020600040101010101" pitchFamily="18" charset="-122"/>
        <a:ea typeface="阿里巴巴普惠体 R" panose="00020600040101010101" pitchFamily="18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阿里巴巴普惠体 R" panose="00020600040101010101" pitchFamily="18" charset="-122"/>
        <a:ea typeface="阿里巴巴普惠体 R" panose="00020600040101010101" pitchFamily="18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阿里巴巴普惠体 R" panose="00020600040101010101" pitchFamily="18" charset="-122"/>
        <a:ea typeface="阿里巴巴普惠体 R" panose="00020600040101010101" pitchFamily="18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998766-6A9C-4F2F-8D78-A8B7F422C2B3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998766-6A9C-4F2F-8D78-A8B7F422C2B3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998766-6A9C-4F2F-8D78-A8B7F422C2B3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998766-6A9C-4F2F-8D78-A8B7F422C2B3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998766-6A9C-4F2F-8D78-A8B7F422C2B3}" type="slidenum">
              <a:rPr lang="zh-CN" altLang="en-US" smtClean="0"/>
              <a:t>20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998766-6A9C-4F2F-8D78-A8B7F422C2B3}" type="slidenum">
              <a:rPr lang="zh-CN" altLang="en-US" smtClean="0"/>
              <a:t>33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998766-6A9C-4F2F-8D78-A8B7F422C2B3}" type="slidenum">
              <a:rPr lang="zh-CN" altLang="en-US" smtClean="0">
                <a:solidFill>
                  <a:prstClr val="black"/>
                </a:solidFill>
                <a:latin typeface="Calibri"/>
                <a:ea typeface="宋体"/>
              </a:rPr>
              <a:t>49</a:t>
            </a:fld>
            <a:endParaRPr lang="zh-CN" altLang="en-US">
              <a:solidFill>
                <a:prstClr val="black"/>
              </a:solidFill>
              <a:latin typeface="Calibri"/>
              <a:ea typeface="宋体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xiazai/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2123604" y="6858000"/>
            <a:ext cx="1224136" cy="118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hlinkClick r:id="rId2"/>
              </a:rPr>
              <a:t>PPT</a:t>
            </a:r>
            <a:r>
              <a:rPr kumimoji="0" lang="zh-CN" altLang="en-US" sz="1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hlinkClick r:id="rId2"/>
              </a:rPr>
              <a:t>下载</a:t>
            </a:r>
            <a:r>
              <a:rPr kumimoji="0" lang="zh-CN" altLang="en-US" sz="1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</a:t>
            </a:r>
            <a:r>
              <a:rPr kumimoji="0" lang="en-US" altLang="zh-CN" sz="1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http://www.1ppt.com/xiazai/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3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  <a:t>2025/10/17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  <a:t>2025/10/17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平行四边形 2"/>
          <p:cNvSpPr/>
          <p:nvPr userDrawn="1"/>
        </p:nvSpPr>
        <p:spPr>
          <a:xfrm>
            <a:off x="-1290682" y="294519"/>
            <a:ext cx="2584540" cy="2365194"/>
          </a:xfrm>
          <a:prstGeom prst="parallelogram">
            <a:avLst>
              <a:gd name="adj" fmla="val 100148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4" name="平行四边形 3"/>
          <p:cNvSpPr/>
          <p:nvPr userDrawn="1"/>
        </p:nvSpPr>
        <p:spPr>
          <a:xfrm>
            <a:off x="511671" y="-888078"/>
            <a:ext cx="2584540" cy="2365194"/>
          </a:xfrm>
          <a:prstGeom prst="parallelogram">
            <a:avLst>
              <a:gd name="adj" fmla="val 100148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5" name="平行四边形 4"/>
          <p:cNvSpPr/>
          <p:nvPr userDrawn="1"/>
        </p:nvSpPr>
        <p:spPr>
          <a:xfrm>
            <a:off x="9095790" y="5427303"/>
            <a:ext cx="2584540" cy="2365194"/>
          </a:xfrm>
          <a:prstGeom prst="parallelogram">
            <a:avLst>
              <a:gd name="adj" fmla="val 100148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6" name="平行四边形 5"/>
          <p:cNvSpPr/>
          <p:nvPr userDrawn="1"/>
        </p:nvSpPr>
        <p:spPr>
          <a:xfrm>
            <a:off x="10898143" y="4244706"/>
            <a:ext cx="2584540" cy="2365194"/>
          </a:xfrm>
          <a:prstGeom prst="parallelogram">
            <a:avLst>
              <a:gd name="adj" fmla="val 100148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平行四边形 2"/>
          <p:cNvSpPr/>
          <p:nvPr userDrawn="1"/>
        </p:nvSpPr>
        <p:spPr>
          <a:xfrm>
            <a:off x="-1764002" y="-20138"/>
            <a:ext cx="6772289" cy="930128"/>
          </a:xfrm>
          <a:prstGeom prst="parallelogram">
            <a:avLst>
              <a:gd name="adj" fmla="val 100148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4" name="平行四边形 3"/>
          <p:cNvSpPr/>
          <p:nvPr userDrawn="1"/>
        </p:nvSpPr>
        <p:spPr>
          <a:xfrm>
            <a:off x="-1788384" y="-155534"/>
            <a:ext cx="6772289" cy="930128"/>
          </a:xfrm>
          <a:prstGeom prst="parallelogram">
            <a:avLst>
              <a:gd name="adj" fmla="val 100148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5" name="平行四边形 4"/>
          <p:cNvSpPr/>
          <p:nvPr userDrawn="1"/>
        </p:nvSpPr>
        <p:spPr>
          <a:xfrm>
            <a:off x="7834860" y="6399026"/>
            <a:ext cx="6772289" cy="930128"/>
          </a:xfrm>
          <a:prstGeom prst="parallelogram">
            <a:avLst>
              <a:gd name="adj" fmla="val 100148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6" name="平行四边形 5"/>
          <p:cNvSpPr/>
          <p:nvPr userDrawn="1"/>
        </p:nvSpPr>
        <p:spPr>
          <a:xfrm>
            <a:off x="8084593" y="6396864"/>
            <a:ext cx="6772289" cy="930128"/>
          </a:xfrm>
          <a:prstGeom prst="parallelogram">
            <a:avLst>
              <a:gd name="adj" fmla="val 100148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EA17E80-96A6-4509-A64B-F86AA87E1762}" type="datetimeFigureOut">
              <a:rPr lang="zh-CN" altLang="en-US" smtClean="0"/>
              <a:t>2025/10/17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0C9BE40-34EB-4680-AB44-538561DC2FE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4037" cy="68580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3.xm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intl.zju.edu.cn/my-zju/zh-hans/faculty-staff" TargetMode="Externa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intl.zju.edu.cn/my-zju/zh-hans/faculty-staff" TargetMode="Externa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ibooking.intl.zju.edu.cn/#/app/booking-types" TargetMode="External"/><Relationship Id="rId2" Type="http://schemas.openxmlformats.org/officeDocument/2006/relationships/hyperlink" Target="https://www.intl.zju.edu.cn/my-zju/zh-hans/faculty-staff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intl.zju.edu.cn/my-zju/zh-hans/faculty-staff%20&#65289;-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4.xml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5.xml"/><Relationship Id="rId4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.xml"/><Relationship Id="rId4" Type="http://schemas.openxmlformats.org/officeDocument/2006/relationships/image" Target="../media/image3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直角三角形 71"/>
          <p:cNvSpPr/>
          <p:nvPr/>
        </p:nvSpPr>
        <p:spPr>
          <a:xfrm rot="5400000">
            <a:off x="1588" y="-1"/>
            <a:ext cx="3715658" cy="3715658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楷体" panose="02010609060101010101" pitchFamily="49" charset="-122"/>
              <a:ea typeface="楷体" panose="02010609060101010101" pitchFamily="49" charset="-122"/>
              <a:cs typeface="+mn-ea"/>
              <a:sym typeface="+mn-lt"/>
            </a:endParaRPr>
          </a:p>
        </p:txBody>
      </p:sp>
      <p:sp>
        <p:nvSpPr>
          <p:cNvPr id="71" name="直角三角形 70"/>
          <p:cNvSpPr/>
          <p:nvPr/>
        </p:nvSpPr>
        <p:spPr>
          <a:xfrm rot="16200000">
            <a:off x="8689233" y="3356819"/>
            <a:ext cx="3501180" cy="350118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楷体" panose="02010609060101010101" pitchFamily="49" charset="-122"/>
              <a:ea typeface="楷体" panose="02010609060101010101" pitchFamily="49" charset="-122"/>
              <a:cs typeface="+mn-ea"/>
              <a:sym typeface="+mn-lt"/>
            </a:endParaRPr>
          </a:p>
        </p:txBody>
      </p:sp>
      <p:sp>
        <p:nvSpPr>
          <p:cNvPr id="2" name="直角三角形 1"/>
          <p:cNvSpPr/>
          <p:nvPr/>
        </p:nvSpPr>
        <p:spPr>
          <a:xfrm rot="5400000">
            <a:off x="1588" y="0"/>
            <a:ext cx="3257921" cy="3257921"/>
          </a:xfrm>
          <a:prstGeom prst="rtTriangl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楷体" panose="02010609060101010101" pitchFamily="49" charset="-122"/>
              <a:ea typeface="楷体" panose="02010609060101010101" pitchFamily="49" charset="-122"/>
              <a:cs typeface="+mn-ea"/>
              <a:sym typeface="+mn-lt"/>
            </a:endParaRPr>
          </a:p>
        </p:txBody>
      </p:sp>
      <p:sp>
        <p:nvSpPr>
          <p:cNvPr id="70" name="直角三角形 69"/>
          <p:cNvSpPr/>
          <p:nvPr/>
        </p:nvSpPr>
        <p:spPr>
          <a:xfrm rot="16200000">
            <a:off x="9120547" y="3788134"/>
            <a:ext cx="3069865" cy="3069865"/>
          </a:xfrm>
          <a:prstGeom prst="rtTriangl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楷体" panose="02010609060101010101" pitchFamily="49" charset="-122"/>
              <a:ea typeface="楷体" panose="02010609060101010101" pitchFamily="49" charset="-122"/>
              <a:cs typeface="+mn-ea"/>
              <a:sym typeface="+mn-lt"/>
            </a:endParaRPr>
          </a:p>
        </p:txBody>
      </p:sp>
      <p:sp>
        <p:nvSpPr>
          <p:cNvPr id="3" name="平行四边形 2"/>
          <p:cNvSpPr/>
          <p:nvPr/>
        </p:nvSpPr>
        <p:spPr>
          <a:xfrm>
            <a:off x="1781419" y="2"/>
            <a:ext cx="3088716" cy="1805556"/>
          </a:xfrm>
          <a:prstGeom prst="parallelogram">
            <a:avLst>
              <a:gd name="adj" fmla="val 100148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楷体" panose="02010609060101010101" pitchFamily="49" charset="-122"/>
              <a:ea typeface="楷体" panose="02010609060101010101" pitchFamily="49" charset="-122"/>
              <a:cs typeface="+mn-ea"/>
              <a:sym typeface="+mn-lt"/>
            </a:endParaRPr>
          </a:p>
        </p:txBody>
      </p:sp>
      <p:sp>
        <p:nvSpPr>
          <p:cNvPr id="73" name="平行四边形 72"/>
          <p:cNvSpPr/>
          <p:nvPr/>
        </p:nvSpPr>
        <p:spPr>
          <a:xfrm>
            <a:off x="-2438922" y="1167126"/>
            <a:ext cx="3234853" cy="2990774"/>
          </a:xfrm>
          <a:prstGeom prst="parallelogram">
            <a:avLst>
              <a:gd name="adj" fmla="val 10014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楷体" panose="02010609060101010101" pitchFamily="49" charset="-122"/>
              <a:ea typeface="楷体" panose="02010609060101010101" pitchFamily="49" charset="-122"/>
              <a:cs typeface="+mn-ea"/>
              <a:sym typeface="+mn-lt"/>
            </a:endParaRPr>
          </a:p>
        </p:txBody>
      </p:sp>
      <p:sp>
        <p:nvSpPr>
          <p:cNvPr id="74" name="平行四边形 73"/>
          <p:cNvSpPr/>
          <p:nvPr/>
        </p:nvSpPr>
        <p:spPr>
          <a:xfrm>
            <a:off x="11681703" y="2998581"/>
            <a:ext cx="3048130" cy="2818139"/>
          </a:xfrm>
          <a:prstGeom prst="parallelogram">
            <a:avLst>
              <a:gd name="adj" fmla="val 10014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楷体" panose="02010609060101010101" pitchFamily="49" charset="-122"/>
              <a:ea typeface="楷体" panose="02010609060101010101" pitchFamily="49" charset="-122"/>
              <a:cs typeface="+mn-ea"/>
              <a:sym typeface="+mn-lt"/>
            </a:endParaRPr>
          </a:p>
        </p:txBody>
      </p:sp>
      <p:sp>
        <p:nvSpPr>
          <p:cNvPr id="75" name="平行四边形 74"/>
          <p:cNvSpPr/>
          <p:nvPr/>
        </p:nvSpPr>
        <p:spPr>
          <a:xfrm>
            <a:off x="7497122" y="5167086"/>
            <a:ext cx="2910426" cy="1701334"/>
          </a:xfrm>
          <a:prstGeom prst="parallelogram">
            <a:avLst>
              <a:gd name="adj" fmla="val 100148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楷体" panose="02010609060101010101" pitchFamily="49" charset="-122"/>
              <a:ea typeface="楷体" panose="02010609060101010101" pitchFamily="49" charset="-122"/>
              <a:cs typeface="+mn-ea"/>
              <a:sym typeface="+mn-lt"/>
            </a:endParaRPr>
          </a:p>
        </p:txBody>
      </p:sp>
      <p:sp>
        <p:nvSpPr>
          <p:cNvPr id="16" name="六边形 15"/>
          <p:cNvSpPr/>
          <p:nvPr/>
        </p:nvSpPr>
        <p:spPr>
          <a:xfrm flipH="1">
            <a:off x="3468045" y="4791159"/>
            <a:ext cx="2015699" cy="431936"/>
          </a:xfrm>
          <a:prstGeom prst="hexagon">
            <a:avLst/>
          </a:prstGeom>
          <a:solidFill>
            <a:schemeClr val="bg1"/>
          </a:solidFill>
          <a:ln w="19050">
            <a:gradFill>
              <a:gsLst>
                <a:gs pos="0">
                  <a:schemeClr val="bg1"/>
                </a:gs>
                <a:gs pos="100000">
                  <a:srgbClr val="CBCBCB"/>
                </a:gs>
              </a:gsLst>
              <a:lin ang="5400000" scaled="0"/>
            </a:gradFill>
          </a:ln>
          <a:effectLst>
            <a:outerShdw blurRad="190500" dist="762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  <a:cs typeface="+mn-ea"/>
              <a:sym typeface="+mn-lt"/>
            </a:endParaRPr>
          </a:p>
        </p:txBody>
      </p:sp>
      <p:sp>
        <p:nvSpPr>
          <p:cNvPr id="17" name="Rectangle 4"/>
          <p:cNvSpPr txBox="1">
            <a:spLocks noChangeArrowheads="1"/>
          </p:cNvSpPr>
          <p:nvPr/>
        </p:nvSpPr>
        <p:spPr bwMode="auto">
          <a:xfrm>
            <a:off x="3379291" y="4786238"/>
            <a:ext cx="2159677" cy="482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16" tIns="45708" rIns="91416" bIns="45708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anose="0201060903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zh-CN" altLang="en-US" sz="1600" b="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rPr>
              <a:t>社团指导中心</a:t>
            </a:r>
            <a:endParaRPr lang="zh-CN" altLang="zh-CN" sz="1600" b="0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  <a:cs typeface="+mn-ea"/>
              <a:sym typeface="+mn-lt"/>
            </a:endParaRPr>
          </a:p>
        </p:txBody>
      </p:sp>
      <p:sp>
        <p:nvSpPr>
          <p:cNvPr id="18" name="六边形 17"/>
          <p:cNvSpPr/>
          <p:nvPr/>
        </p:nvSpPr>
        <p:spPr>
          <a:xfrm flipH="1">
            <a:off x="6351772" y="4794428"/>
            <a:ext cx="2015699" cy="431936"/>
          </a:xfrm>
          <a:prstGeom prst="hexagon">
            <a:avLst/>
          </a:prstGeom>
          <a:solidFill>
            <a:schemeClr val="bg1"/>
          </a:solidFill>
          <a:ln w="19050">
            <a:gradFill>
              <a:gsLst>
                <a:gs pos="0">
                  <a:schemeClr val="bg1"/>
                </a:gs>
                <a:gs pos="100000">
                  <a:srgbClr val="CBCBCB"/>
                </a:gs>
              </a:gsLst>
              <a:lin ang="5400000" scaled="0"/>
            </a:gradFill>
          </a:ln>
          <a:effectLst>
            <a:outerShdw blurRad="190500" dist="762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  <a:cs typeface="+mn-ea"/>
              <a:sym typeface="+mn-lt"/>
            </a:endParaRPr>
          </a:p>
        </p:txBody>
      </p:sp>
      <p:sp>
        <p:nvSpPr>
          <p:cNvPr id="19" name="Rectangle 4"/>
          <p:cNvSpPr txBox="1">
            <a:spLocks noChangeArrowheads="1"/>
          </p:cNvSpPr>
          <p:nvPr/>
        </p:nvSpPr>
        <p:spPr bwMode="auto">
          <a:xfrm>
            <a:off x="6288476" y="4784730"/>
            <a:ext cx="2159677" cy="482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16" tIns="45708" rIns="91416" bIns="45708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anose="0201060903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sz="1600" b="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rPr>
              <a:t>2025.10.18</a:t>
            </a:r>
            <a:endParaRPr lang="zh-CN" altLang="zh-CN" sz="1600" b="0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  <a:cs typeface="+mn-ea"/>
              <a:sym typeface="+mn-lt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2135399" y="2876139"/>
            <a:ext cx="8101677" cy="144340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14000"/>
              </a:lnSpc>
              <a:defRPr/>
            </a:pPr>
            <a:r>
              <a:rPr lang="zh-CN" altLang="en-US" sz="4000" b="1" dirty="0">
                <a:latin typeface="楷体" panose="02010609060101010101" pitchFamily="49" charset="-122"/>
                <a:ea typeface="楷体" panose="02010609060101010101" pitchFamily="49" charset="-122"/>
              </a:rPr>
              <a:t>浙江大学国际校区</a:t>
            </a:r>
            <a:r>
              <a:rPr lang="en-US" altLang="zh-CN" sz="4000" b="1" dirty="0">
                <a:latin typeface="楷体" panose="02010609060101010101" pitchFamily="49" charset="-122"/>
                <a:ea typeface="楷体" panose="02010609060101010101" pitchFamily="49" charset="-122"/>
              </a:rPr>
              <a:t>2025</a:t>
            </a:r>
            <a:r>
              <a:rPr lang="zh-CN" altLang="en-US" sz="4000" b="1" dirty="0">
                <a:latin typeface="楷体" panose="02010609060101010101" pitchFamily="49" charset="-122"/>
                <a:ea typeface="楷体" panose="02010609060101010101" pitchFamily="49" charset="-122"/>
              </a:rPr>
              <a:t>学年</a:t>
            </a:r>
            <a:endParaRPr lang="en-US" altLang="zh-CN" sz="40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ctr">
              <a:lnSpc>
                <a:spcPct val="114000"/>
              </a:lnSpc>
              <a:defRPr/>
            </a:pPr>
            <a:r>
              <a:rPr lang="zh-CN" altLang="en-US" sz="4000" b="1" dirty="0">
                <a:latin typeface="楷体" panose="02010609060101010101" pitchFamily="49" charset="-122"/>
                <a:ea typeface="楷体" panose="02010609060101010101" pitchFamily="49" charset="-122"/>
              </a:rPr>
              <a:t>社团负责人第一次全体会议</a:t>
            </a:r>
            <a:endParaRPr kumimoji="0" lang="en-US" altLang="zh-CN" sz="11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ea"/>
              <a:sym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1230" y="171790"/>
            <a:ext cx="6816936" cy="2492061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/>
      <p:bldP spid="18" grpId="0" animBg="1"/>
      <p:bldP spid="1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3"/>
          <p:cNvSpPr txBox="1"/>
          <p:nvPr/>
        </p:nvSpPr>
        <p:spPr>
          <a:xfrm>
            <a:off x="994095" y="973015"/>
            <a:ext cx="6098796" cy="70788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 rtl="0"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4000" b="1">
                <a:latin typeface="楷体" panose="02010609060101010101" pitchFamily="49" charset="-122"/>
                <a:ea typeface="楷体" panose="02010609060101010101" pitchFamily="49" charset="-122"/>
              </a:rPr>
              <a:t>社团荣誉和社会工作荣誉</a:t>
            </a:r>
          </a:p>
        </p:txBody>
      </p:sp>
      <p:sp>
        <p:nvSpPr>
          <p:cNvPr id="3" name="文本框 5"/>
          <p:cNvSpPr txBox="1"/>
          <p:nvPr/>
        </p:nvSpPr>
        <p:spPr>
          <a:xfrm>
            <a:off x="880844" y="2093106"/>
            <a:ext cx="10075178" cy="427809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 rtl="0"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b="1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社团荣誉：</a:t>
            </a:r>
            <a:endParaRPr lang="en-US" altLang="zh-CN" sz="2000" b="1" dirty="0">
              <a:solidFill>
                <a:srgbClr val="0070C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2000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校区级：国际校区优秀社团（年终考核）。</a:t>
            </a:r>
            <a:endParaRPr lang="en-US" altLang="zh-CN" sz="2000" dirty="0">
              <a:solidFill>
                <a:srgbClr val="0070C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2000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校级：星级社团（</a:t>
            </a:r>
            <a:r>
              <a:rPr lang="en-US" altLang="zh-CN" sz="2000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12345</a:t>
            </a:r>
            <a:r>
              <a:rPr lang="zh-CN" altLang="en-US" sz="2000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星社团每两年评选一次）、十佳社团（每年评选一次，国际校区至今无一社团入选）</a:t>
            </a:r>
            <a:r>
              <a:rPr lang="en-US" altLang="zh-CN" sz="2000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…</a:t>
            </a:r>
            <a:r>
              <a:rPr lang="zh-CN" altLang="en-US" sz="2000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等。</a:t>
            </a:r>
            <a:endParaRPr lang="en-US" altLang="zh-CN" sz="2000" dirty="0">
              <a:solidFill>
                <a:srgbClr val="0070C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endParaRPr lang="en-US" altLang="zh-CN" sz="2000" b="1" dirty="0">
              <a:solidFill>
                <a:srgbClr val="0070C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2000" b="1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社团负责人（社长）荣誉：</a:t>
            </a:r>
            <a:endParaRPr lang="en-US" altLang="zh-CN" sz="2000" b="1" dirty="0">
              <a:solidFill>
                <a:srgbClr val="0070C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2000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校区级：国际校区优秀社长（直接入选社会工作标兵）每年</a:t>
            </a:r>
            <a:r>
              <a:rPr lang="en-US" altLang="zh-CN" sz="2000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9</a:t>
            </a:r>
            <a:r>
              <a:rPr lang="zh-CN" altLang="en-US" sz="2000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月考核。</a:t>
            </a:r>
            <a:endParaRPr lang="en-US" altLang="zh-CN" sz="2000" dirty="0">
              <a:solidFill>
                <a:srgbClr val="0070C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2000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校级：十佳社团人（每年一次）、社会工作标兵</a:t>
            </a:r>
            <a:r>
              <a:rPr lang="en-US" altLang="zh-CN" sz="2000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…</a:t>
            </a:r>
            <a:r>
              <a:rPr lang="zh-CN" altLang="en-US" sz="2000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等</a:t>
            </a:r>
            <a:endParaRPr lang="en-US" altLang="zh-CN" sz="2000" dirty="0">
              <a:solidFill>
                <a:srgbClr val="0070C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endParaRPr lang="en-US" altLang="zh-CN" sz="2800" dirty="0">
              <a:solidFill>
                <a:srgbClr val="C0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2800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获得“校区优秀社团”称号的社团将在下一学期获得额外经费</a:t>
            </a:r>
            <a:endParaRPr lang="en-US" altLang="zh-CN" sz="2800" dirty="0">
              <a:solidFill>
                <a:srgbClr val="C0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en-US" altLang="zh-CN" sz="2800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if</a:t>
            </a:r>
            <a:r>
              <a:rPr lang="zh-CN" altLang="en-US" sz="2800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获得“</a:t>
            </a:r>
            <a:r>
              <a:rPr lang="en-US" altLang="zh-CN" sz="2800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5</a:t>
            </a:r>
            <a:r>
              <a:rPr lang="zh-CN" altLang="en-US" sz="2800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星社团”、“十佳社团”称号的社团将获得大量经费支持奖励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2"/>
          <p:cNvSpPr txBox="1"/>
          <p:nvPr>
            <p:custDataLst>
              <p:tags r:id="rId1"/>
            </p:custDataLst>
          </p:nvPr>
        </p:nvSpPr>
        <p:spPr>
          <a:xfrm>
            <a:off x="3048195" y="2594641"/>
            <a:ext cx="5704723" cy="1102484"/>
          </a:xfrm>
          <a:prstGeom prst="rect">
            <a:avLst/>
          </a:prstGeom>
          <a:noFill/>
        </p:spPr>
        <p:txBody>
          <a:bodyPr wrap="square" lIns="85983" tIns="42991" rIns="85983" bIns="42991" anchor="t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1249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1249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1249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1249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r>
              <a:rPr lang="zh-CN" altLang="en-US" sz="6600" b="1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rPr>
              <a:t>活动与流程​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3247" y="646779"/>
            <a:ext cx="2153246" cy="7871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2">
            <a:extLst>
              <a:ext uri="{FF2B5EF4-FFF2-40B4-BE49-F238E27FC236}">
                <a16:creationId xmlns:a16="http://schemas.microsoft.com/office/drawing/2014/main" id="{F41B50EC-4408-56D3-8177-F160781AC72C}"/>
              </a:ext>
            </a:extLst>
          </p:cNvPr>
          <p:cNvSpPr txBox="1">
            <a:spLocks/>
          </p:cNvSpPr>
          <p:nvPr/>
        </p:nvSpPr>
        <p:spPr>
          <a:xfrm>
            <a:off x="838200" y="2551603"/>
            <a:ext cx="10515600" cy="97299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zh-CN" altLang="en-US" b="1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未经允许不得私自举办社团活动，根据实际程度作社团考核违规处理，轻者社团日常运营评分扣分，严重者取消社团资格</a:t>
            </a:r>
            <a:endParaRPr lang="zh-CN" altLang="en-US" b="1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98557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3C9C45-5419-00F3-E241-5C863A8F8F72}"/>
              </a:ext>
            </a:extLst>
          </p:cNvPr>
          <p:cNvSpPr txBox="1">
            <a:spLocks/>
          </p:cNvSpPr>
          <p:nvPr/>
        </p:nvSpPr>
        <p:spPr>
          <a:xfrm>
            <a:off x="952500" y="364316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根据活动类别进行流程、准备材料</a:t>
            </a:r>
          </a:p>
        </p:txBody>
      </p:sp>
      <p:sp>
        <p:nvSpPr>
          <p:cNvPr id="3" name="标题 1">
            <a:extLst>
              <a:ext uri="{FF2B5EF4-FFF2-40B4-BE49-F238E27FC236}">
                <a16:creationId xmlns:a16="http://schemas.microsoft.com/office/drawing/2014/main" id="{6AF076A6-0C24-B69A-72E8-F94EA6176403}"/>
              </a:ext>
            </a:extLst>
          </p:cNvPr>
          <p:cNvSpPr txBox="1">
            <a:spLocks/>
          </p:cNvSpPr>
          <p:nvPr/>
        </p:nvSpPr>
        <p:spPr>
          <a:xfrm>
            <a:off x="4742571" y="823349"/>
            <a:ext cx="270685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活动类型</a:t>
            </a: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BADE2B9E-07E4-1C13-144D-6909BB04032A}"/>
              </a:ext>
            </a:extLst>
          </p:cNvPr>
          <p:cNvCxnSpPr>
            <a:cxnSpLocks/>
          </p:cNvCxnSpPr>
          <p:nvPr/>
        </p:nvCxnSpPr>
        <p:spPr>
          <a:xfrm flipH="1">
            <a:off x="3879273" y="1515036"/>
            <a:ext cx="767569" cy="431008"/>
          </a:xfrm>
          <a:prstGeom prst="line">
            <a:avLst/>
          </a:prstGeom>
          <a:ln w="762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16FC5E15-9A06-5EB4-2D2B-0D20A5E7A075}"/>
              </a:ext>
            </a:extLst>
          </p:cNvPr>
          <p:cNvCxnSpPr>
            <a:cxnSpLocks/>
          </p:cNvCxnSpPr>
          <p:nvPr/>
        </p:nvCxnSpPr>
        <p:spPr>
          <a:xfrm>
            <a:off x="7275447" y="1434142"/>
            <a:ext cx="735492" cy="296398"/>
          </a:xfrm>
          <a:prstGeom prst="line">
            <a:avLst/>
          </a:prstGeom>
          <a:ln w="762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D3487006-8036-3BE6-CE4E-297E22F92620}"/>
              </a:ext>
            </a:extLst>
          </p:cNvPr>
          <p:cNvSpPr txBox="1"/>
          <p:nvPr/>
        </p:nvSpPr>
        <p:spPr>
          <a:xfrm>
            <a:off x="2399168" y="1910077"/>
            <a:ext cx="24210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latin typeface="楷体" panose="02010609060101010101" pitchFamily="49" charset="-122"/>
                <a:ea typeface="楷体" panose="02010609060101010101" pitchFamily="49" charset="-122"/>
              </a:rPr>
              <a:t>小活动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D4BD0A3-E11F-0725-C0B5-B066ABBF4412}"/>
              </a:ext>
            </a:extLst>
          </p:cNvPr>
          <p:cNvSpPr txBox="1"/>
          <p:nvPr/>
        </p:nvSpPr>
        <p:spPr>
          <a:xfrm>
            <a:off x="7275447" y="1571232"/>
            <a:ext cx="355022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latin typeface="楷体" panose="02010609060101010101" pitchFamily="49" charset="-122"/>
                <a:ea typeface="楷体" panose="02010609060101010101" pitchFamily="49" charset="-122"/>
              </a:rPr>
              <a:t>       大活动</a:t>
            </a:r>
            <a:endParaRPr lang="en-US" altLang="zh-CN" sz="36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（涉校外</a:t>
            </a: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or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涉商</a:t>
            </a: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or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借用</a:t>
            </a:r>
            <a:r>
              <a:rPr lang="zh-CN" altLang="en-US" sz="24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校区大型场地</a:t>
            </a: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or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人数大于</a:t>
            </a: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50or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时间跨度超</a:t>
            </a: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2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个月）</a:t>
            </a: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5FC5BF6F-6AF7-61B2-03E3-9D9D75E52783}"/>
              </a:ext>
            </a:extLst>
          </p:cNvPr>
          <p:cNvCxnSpPr>
            <a:cxnSpLocks/>
          </p:cNvCxnSpPr>
          <p:nvPr/>
        </p:nvCxnSpPr>
        <p:spPr>
          <a:xfrm flipH="1">
            <a:off x="1776846" y="2641043"/>
            <a:ext cx="589039" cy="479763"/>
          </a:xfrm>
          <a:prstGeom prst="line">
            <a:avLst/>
          </a:prstGeom>
          <a:ln w="762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993CAAE8-3D40-68C3-FE27-D139996DCE07}"/>
              </a:ext>
            </a:extLst>
          </p:cNvPr>
          <p:cNvCxnSpPr>
            <a:cxnSpLocks/>
          </p:cNvCxnSpPr>
          <p:nvPr/>
        </p:nvCxnSpPr>
        <p:spPr>
          <a:xfrm>
            <a:off x="3994279" y="2641043"/>
            <a:ext cx="537556" cy="514051"/>
          </a:xfrm>
          <a:prstGeom prst="line">
            <a:avLst/>
          </a:prstGeom>
          <a:ln w="762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0C592544-AD0A-5BE1-8F49-2CFE6B50B5AF}"/>
              </a:ext>
            </a:extLst>
          </p:cNvPr>
          <p:cNvSpPr txBox="1"/>
          <p:nvPr/>
        </p:nvSpPr>
        <p:spPr>
          <a:xfrm>
            <a:off x="353291" y="3217119"/>
            <a:ext cx="284710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仅社内成员参与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and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不需要报销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and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不需要宣传</a:t>
            </a: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64BAAB01-F8EA-5EB8-3E84-ECF849C7B851}"/>
              </a:ext>
            </a:extLst>
          </p:cNvPr>
          <p:cNvCxnSpPr>
            <a:cxnSpLocks/>
          </p:cNvCxnSpPr>
          <p:nvPr/>
        </p:nvCxnSpPr>
        <p:spPr>
          <a:xfrm>
            <a:off x="1536179" y="4657317"/>
            <a:ext cx="0" cy="507658"/>
          </a:xfrm>
          <a:prstGeom prst="line">
            <a:avLst/>
          </a:prstGeom>
          <a:ln w="762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33D4D439-DD4F-3813-3CF9-90E794C6E6CD}"/>
              </a:ext>
            </a:extLst>
          </p:cNvPr>
          <p:cNvSpPr txBox="1"/>
          <p:nvPr/>
        </p:nvSpPr>
        <p:spPr>
          <a:xfrm>
            <a:off x="249995" y="5164975"/>
            <a:ext cx="278138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无需提交材料，</a:t>
            </a:r>
            <a:r>
              <a:rPr lang="zh-CN" altLang="en-US" sz="2800" dirty="0">
                <a:highlight>
                  <a:srgbClr val="00FFFF"/>
                </a:highlight>
                <a:latin typeface="楷体" panose="02010609060101010101" pitchFamily="49" charset="-122"/>
                <a:ea typeface="楷体" panose="02010609060101010101" pitchFamily="49" charset="-122"/>
              </a:rPr>
              <a:t>但需要简述活动内容告知社指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E34617D6-9FE6-4381-EA3E-136C2E8589DA}"/>
              </a:ext>
            </a:extLst>
          </p:cNvPr>
          <p:cNvSpPr txBox="1"/>
          <p:nvPr/>
        </p:nvSpPr>
        <p:spPr>
          <a:xfrm>
            <a:off x="3580078" y="3349093"/>
            <a:ext cx="213352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活动策划案</a:t>
            </a:r>
            <a:endParaRPr lang="en-US" altLang="zh-CN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（有报销需求额外补活动预决算表）</a:t>
            </a:r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9582F290-2C56-1545-1878-3835691CAF3A}"/>
              </a:ext>
            </a:extLst>
          </p:cNvPr>
          <p:cNvCxnSpPr>
            <a:cxnSpLocks/>
          </p:cNvCxnSpPr>
          <p:nvPr/>
        </p:nvCxnSpPr>
        <p:spPr>
          <a:xfrm>
            <a:off x="9166167" y="3295769"/>
            <a:ext cx="0" cy="464401"/>
          </a:xfrm>
          <a:prstGeom prst="line">
            <a:avLst/>
          </a:prstGeom>
          <a:ln w="762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204772CB-E241-668E-69E2-63E21941EA2E}"/>
              </a:ext>
            </a:extLst>
          </p:cNvPr>
          <p:cNvSpPr txBox="1"/>
          <p:nvPr/>
        </p:nvSpPr>
        <p:spPr>
          <a:xfrm>
            <a:off x="6580915" y="3652787"/>
            <a:ext cx="551064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1.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活动策划案</a:t>
            </a:r>
            <a:endParaRPr lang="en-US" altLang="zh-CN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（有报销需求补活动预决算表）</a:t>
            </a:r>
            <a:endParaRPr lang="en-US" altLang="zh-CN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2.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场地申请通过截图</a:t>
            </a:r>
            <a:endParaRPr lang="en-US" altLang="zh-CN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3.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线上大活动申报通过截图</a:t>
            </a:r>
            <a:endParaRPr lang="en-US" altLang="zh-CN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（申报网址：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  <a:hlinkClick r:id="rId2"/>
              </a:rPr>
              <a:t>https://www.intl.zju.edu.cn/my-zju/zh-hans/faculty-staff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）</a:t>
            </a:r>
            <a:endParaRPr lang="en-US" altLang="zh-CN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endParaRPr lang="en-US" altLang="zh-CN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endParaRPr lang="zh-CN" altLang="en-US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67857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9713E16-B279-C42A-EAA7-EBEAC2FBBAC4}"/>
              </a:ext>
            </a:extLst>
          </p:cNvPr>
          <p:cNvSpPr txBox="1">
            <a:spLocks/>
          </p:cNvSpPr>
          <p:nvPr/>
        </p:nvSpPr>
        <p:spPr>
          <a:xfrm>
            <a:off x="921327" y="500062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材料命名规范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BB40BD-4226-4585-A917-705FE7FCCC14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</a:rPr>
              <a:t>文件名：社团名</a:t>
            </a:r>
            <a:r>
              <a:rPr lang="en-US" altLang="zh-CN">
                <a:latin typeface="楷体" panose="02010609060101010101" pitchFamily="49" charset="-122"/>
                <a:ea typeface="楷体" panose="02010609060101010101" pitchFamily="49" charset="-122"/>
              </a:rPr>
              <a:t>+</a:t>
            </a:r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</a:rPr>
              <a:t>活动名称</a:t>
            </a:r>
            <a:r>
              <a:rPr lang="en-US" altLang="zh-CN">
                <a:latin typeface="楷体" panose="02010609060101010101" pitchFamily="49" charset="-122"/>
                <a:ea typeface="楷体" panose="02010609060101010101" pitchFamily="49" charset="-122"/>
              </a:rPr>
              <a:t>+</a:t>
            </a:r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</a:rPr>
              <a:t>表格类型（策划案、预决算表</a:t>
            </a:r>
            <a:r>
              <a:rPr lang="en-US" altLang="zh-CN">
                <a:latin typeface="楷体" panose="02010609060101010101" pitchFamily="49" charset="-122"/>
                <a:ea typeface="楷体" panose="02010609060101010101" pitchFamily="49" charset="-122"/>
              </a:rPr>
              <a:t>……</a:t>
            </a:r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</a:rPr>
              <a:t>）</a:t>
            </a:r>
            <a:endParaRPr lang="en-US" altLang="zh-CN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zh-CN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</a:rPr>
              <a:t>文件夹（压缩包）名：社团名</a:t>
            </a:r>
            <a:r>
              <a:rPr lang="en-US" altLang="zh-CN">
                <a:latin typeface="楷体" panose="02010609060101010101" pitchFamily="49" charset="-122"/>
                <a:ea typeface="楷体" panose="02010609060101010101" pitchFamily="49" charset="-122"/>
              </a:rPr>
              <a:t>+</a:t>
            </a:r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</a:rPr>
              <a:t>活动名称</a:t>
            </a:r>
            <a:endParaRPr lang="zh-CN" alt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45194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A1D9135-7D23-2ECE-2E20-38A0178A6918}"/>
              </a:ext>
            </a:extLst>
          </p:cNvPr>
          <p:cNvSpPr txBox="1">
            <a:spLocks/>
          </p:cNvSpPr>
          <p:nvPr/>
        </p:nvSpPr>
        <p:spPr>
          <a:xfrm>
            <a:off x="762000" y="572091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场地问题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179D271-A2C5-7210-A895-7A44D8FB5E98}"/>
              </a:ext>
            </a:extLst>
          </p:cNvPr>
          <p:cNvSpPr txBox="1"/>
          <p:nvPr/>
        </p:nvSpPr>
        <p:spPr>
          <a:xfrm>
            <a:off x="582460" y="1754751"/>
            <a:ext cx="10283869" cy="48083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77900" indent="-977900">
              <a:lnSpc>
                <a:spcPct val="115000"/>
              </a:lnSpc>
              <a:spcAft>
                <a:spcPts val="800"/>
              </a:spcAft>
              <a:buNone/>
            </a:pPr>
            <a:r>
              <a:rPr lang="zh-CN" altLang="zh-CN" sz="1800" kern="100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校区大型场地：可容纳</a:t>
            </a:r>
            <a:r>
              <a:rPr lang="en-US" altLang="zh-CN" sz="1800" kern="100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100</a:t>
            </a:r>
            <a:r>
              <a:rPr lang="zh-CN" altLang="zh-CN" sz="1800" kern="100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人以上的多媒体教室、讲堂、礼堂、校区室外公共场地、图书馆多功能厅、体育馆场地等</a:t>
            </a:r>
          </a:p>
          <a:p>
            <a:pPr marL="977900" indent="-977900">
              <a:lnSpc>
                <a:spcPct val="115000"/>
              </a:lnSpc>
              <a:spcAft>
                <a:spcPts val="800"/>
              </a:spcAft>
              <a:buNone/>
            </a:pPr>
            <a:r>
              <a:rPr lang="zh-CN" altLang="zh-CN" sz="1800" kern="100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小型场地：校区讨论室、小功能房等</a:t>
            </a:r>
          </a:p>
          <a:p>
            <a:pPr marL="977900" indent="-977900">
              <a:lnSpc>
                <a:spcPct val="115000"/>
              </a:lnSpc>
              <a:spcAft>
                <a:spcPts val="800"/>
              </a:spcAft>
              <a:buNone/>
            </a:pPr>
            <a:r>
              <a:rPr lang="zh-CN" altLang="zh-CN" sz="1800" kern="100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申请使用小场地：</a:t>
            </a:r>
          </a:p>
          <a:p>
            <a:pPr marL="977900" indent="-977900">
              <a:lnSpc>
                <a:spcPct val="115000"/>
              </a:lnSpc>
              <a:spcAft>
                <a:spcPts val="800"/>
              </a:spcAft>
              <a:buNone/>
            </a:pPr>
            <a:r>
              <a:rPr lang="zh-CN" altLang="zh-CN" sz="1800" kern="100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整体流程： 社团联系指导老师</a:t>
            </a:r>
            <a:r>
              <a:rPr lang="en-US" altLang="zh-CN" sz="1800" kern="100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 - </a:t>
            </a:r>
            <a:r>
              <a:rPr lang="zh-CN" altLang="zh-CN" sz="1800" kern="100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指导老师同意</a:t>
            </a:r>
            <a:r>
              <a:rPr lang="en-US" altLang="zh-CN" sz="1800" kern="100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 - </a:t>
            </a:r>
            <a:r>
              <a:rPr lang="zh-CN" altLang="zh-CN" sz="1800" kern="100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社长填写策划案交给社指</a:t>
            </a:r>
            <a:r>
              <a:rPr lang="en-US" altLang="zh-CN" sz="1800" kern="100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 - </a:t>
            </a:r>
            <a:r>
              <a:rPr lang="zh-CN" altLang="zh-CN" sz="1800" kern="100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社指审批通过并存档后，社长或者指导老师帮忙预约场地即可</a:t>
            </a:r>
          </a:p>
          <a:p>
            <a:pPr marL="977900" indent="-977900">
              <a:lnSpc>
                <a:spcPct val="115000"/>
              </a:lnSpc>
              <a:spcAft>
                <a:spcPts val="800"/>
              </a:spcAft>
              <a:buNone/>
            </a:pPr>
            <a:r>
              <a:rPr lang="zh-CN" altLang="zh-CN" sz="1800" kern="100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申请使用大场地：</a:t>
            </a:r>
          </a:p>
          <a:p>
            <a:pPr marL="977900" indent="-977900">
              <a:lnSpc>
                <a:spcPct val="115000"/>
              </a:lnSpc>
              <a:spcAft>
                <a:spcPts val="800"/>
              </a:spcAft>
              <a:buNone/>
            </a:pPr>
            <a:r>
              <a:rPr lang="zh-CN" altLang="zh-CN" sz="1800" kern="100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图书馆、书院的多功能厅：</a:t>
            </a:r>
          </a:p>
          <a:p>
            <a:pPr marL="977900" indent="-977900">
              <a:lnSpc>
                <a:spcPct val="115000"/>
              </a:lnSpc>
              <a:spcAft>
                <a:spcPts val="800"/>
              </a:spcAft>
              <a:buNone/>
            </a:pPr>
            <a:r>
              <a:rPr lang="zh-CN" altLang="zh-CN" sz="1800" kern="100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整体流程： 社团联系指导老师</a:t>
            </a:r>
            <a:r>
              <a:rPr lang="en-US" altLang="zh-CN" sz="1800" kern="100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 - </a:t>
            </a:r>
            <a:r>
              <a:rPr lang="zh-CN" altLang="zh-CN" sz="1800" kern="100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指导老师同意</a:t>
            </a:r>
            <a:r>
              <a:rPr lang="en-US" altLang="zh-CN" sz="1800" kern="100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 - </a:t>
            </a:r>
            <a:r>
              <a:rPr lang="zh-CN" altLang="zh-CN" sz="1800" kern="100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指导老师联系图书馆</a:t>
            </a:r>
            <a:r>
              <a:rPr lang="en-US" altLang="zh-CN" sz="1800" kern="100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/</a:t>
            </a:r>
            <a:r>
              <a:rPr lang="zh-CN" altLang="zh-CN" sz="1800" kern="100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书院询问场地意见</a:t>
            </a:r>
            <a:r>
              <a:rPr lang="en-US" altLang="zh-CN" sz="1800" kern="100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 - </a:t>
            </a:r>
            <a:r>
              <a:rPr lang="zh-CN" altLang="zh-CN" sz="1800" kern="100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图书馆</a:t>
            </a:r>
            <a:r>
              <a:rPr lang="en-US" altLang="zh-CN" sz="1800" kern="100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/</a:t>
            </a:r>
            <a:r>
              <a:rPr lang="zh-CN" altLang="zh-CN" sz="1800" kern="100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书院同意后社长填写策划案交给社指</a:t>
            </a:r>
            <a:r>
              <a:rPr lang="en-US" altLang="zh-CN" sz="1800" kern="100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 - </a:t>
            </a:r>
            <a:r>
              <a:rPr lang="zh-CN" altLang="zh-CN" sz="1800" kern="100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社指审批并通过后，社长在线提交场地申请（具体可咨询书院前台、图书馆前台），并进行网上流程（</a:t>
            </a:r>
            <a:r>
              <a:rPr lang="en-US" altLang="zh-CN" sz="1800" u="sng" kern="100" dirty="0">
                <a:solidFill>
                  <a:srgbClr val="467886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  <a:hlinkClick r:id="rId2"/>
              </a:rPr>
              <a:t>https://www.intl.zju.edu.cn/my-zju/zh-hans/faculty-staff</a:t>
            </a:r>
            <a:r>
              <a:rPr lang="zh-CN" altLang="zh-CN" sz="1800" kern="100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）</a:t>
            </a:r>
            <a:r>
              <a:rPr lang="en-US" altLang="zh-CN" sz="1800" kern="100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- </a:t>
            </a:r>
            <a:r>
              <a:rPr lang="zh-CN" altLang="zh-CN" sz="1800" kern="100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在线场地申请和网上流程会流转，通过后将资料打包提交给社指进行存档，之后可举办活动。</a:t>
            </a:r>
          </a:p>
        </p:txBody>
      </p:sp>
    </p:spTree>
    <p:extLst>
      <p:ext uri="{BB962C8B-B14F-4D97-AF65-F5344CB8AC3E}">
        <p14:creationId xmlns:p14="http://schemas.microsoft.com/office/powerpoint/2010/main" val="86651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BA32A1-73AC-8A20-47D5-8DED160279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701CEE-127E-2085-3BF7-AF7B7644B460}"/>
              </a:ext>
            </a:extLst>
          </p:cNvPr>
          <p:cNvSpPr txBox="1">
            <a:spLocks/>
          </p:cNvSpPr>
          <p:nvPr/>
        </p:nvSpPr>
        <p:spPr>
          <a:xfrm>
            <a:off x="762000" y="572091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场地问题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5319B24-D22A-1F8B-6CA3-01B6DD9DE756}"/>
              </a:ext>
            </a:extLst>
          </p:cNvPr>
          <p:cNvSpPr txBox="1"/>
          <p:nvPr/>
        </p:nvSpPr>
        <p:spPr>
          <a:xfrm>
            <a:off x="582460" y="1754751"/>
            <a:ext cx="10283869" cy="4181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77900" indent="-977900">
              <a:lnSpc>
                <a:spcPct val="115000"/>
              </a:lnSpc>
              <a:spcAft>
                <a:spcPts val="800"/>
              </a:spcAft>
              <a:buNone/>
            </a:pPr>
            <a:r>
              <a:rPr lang="zh-CN" altLang="zh-CN" kern="1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体育馆场地、室外运动场地（室外篮球场、操场等）：</a:t>
            </a:r>
          </a:p>
          <a:p>
            <a:pPr marL="977900" indent="-977900">
              <a:lnSpc>
                <a:spcPct val="115000"/>
              </a:lnSpc>
              <a:spcAft>
                <a:spcPts val="800"/>
              </a:spcAft>
              <a:buNone/>
            </a:pPr>
            <a:r>
              <a:rPr lang="zh-CN" altLang="zh-CN" kern="1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整体流程： 社团联系指导老师</a:t>
            </a:r>
            <a:r>
              <a:rPr lang="en-US" altLang="zh-CN" kern="1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 - </a:t>
            </a:r>
            <a:r>
              <a:rPr lang="zh-CN" altLang="zh-CN" kern="1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指导老师同意 </a:t>
            </a:r>
            <a:r>
              <a:rPr lang="en-US" altLang="zh-CN" kern="1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– </a:t>
            </a:r>
            <a:r>
              <a:rPr lang="zh-CN" altLang="zh-CN" kern="1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社团联系体育馆询问场地意见</a:t>
            </a:r>
            <a:r>
              <a:rPr lang="en-US" altLang="zh-CN" kern="1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 - </a:t>
            </a:r>
            <a:r>
              <a:rPr lang="zh-CN" altLang="zh-CN" kern="1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体育馆同意后社长填写策划案交给社指</a:t>
            </a:r>
            <a:r>
              <a:rPr lang="en-US" altLang="zh-CN" kern="1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 - </a:t>
            </a:r>
            <a:r>
              <a:rPr lang="zh-CN" altLang="zh-CN" kern="1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社指审批并通过后，社长进行网上流程（</a:t>
            </a:r>
            <a:r>
              <a:rPr lang="en-US" altLang="zh-CN" u="sng" kern="100" dirty="0">
                <a:solidFill>
                  <a:srgbClr val="467886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  <a:hlinkClick r:id="rId2"/>
              </a:rPr>
              <a:t>https://www.intl.zju.edu.cn/my-zju/zh-hans/faculty-staff</a:t>
            </a:r>
            <a:r>
              <a:rPr lang="zh-CN" altLang="zh-CN" kern="1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）</a:t>
            </a:r>
            <a:r>
              <a:rPr lang="en-US" altLang="zh-CN" kern="1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- </a:t>
            </a:r>
            <a:r>
              <a:rPr lang="zh-CN" altLang="zh-CN" kern="1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流程通过后社长携带流程前往体育馆</a:t>
            </a:r>
            <a:r>
              <a:rPr lang="en-US" altLang="zh-CN" kern="1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A</a:t>
            </a:r>
            <a:r>
              <a:rPr lang="zh-CN" altLang="zh-CN" kern="1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馆服务台进行说明并由体育馆帮忙预定场地</a:t>
            </a:r>
            <a:r>
              <a:rPr lang="en-US" altLang="zh-CN" kern="1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 - </a:t>
            </a:r>
            <a:r>
              <a:rPr lang="zh-CN" altLang="zh-CN" kern="1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通过后社团将资料打包提交给社指进行存档，之后可举办活动。</a:t>
            </a:r>
          </a:p>
          <a:p>
            <a:pPr marL="977900" indent="-977900">
              <a:lnSpc>
                <a:spcPct val="115000"/>
              </a:lnSpc>
              <a:spcAft>
                <a:spcPts val="800"/>
              </a:spcAft>
              <a:buNone/>
            </a:pPr>
            <a:r>
              <a:rPr lang="zh-CN" altLang="zh-CN" kern="1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校区其余大型场地：（讲堂、礼堂、钟楼广场等）：</a:t>
            </a:r>
          </a:p>
          <a:p>
            <a:pPr marL="977900" indent="-977900">
              <a:lnSpc>
                <a:spcPct val="115000"/>
              </a:lnSpc>
              <a:spcAft>
                <a:spcPts val="800"/>
              </a:spcAft>
              <a:buNone/>
            </a:pPr>
            <a:r>
              <a:rPr lang="zh-CN" altLang="zh-CN" kern="1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整体流程： 社团联系指导老师</a:t>
            </a:r>
            <a:r>
              <a:rPr lang="en-US" altLang="zh-CN" kern="1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 - </a:t>
            </a:r>
            <a:r>
              <a:rPr lang="zh-CN" altLang="zh-CN" kern="1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指导老师同意</a:t>
            </a:r>
            <a:r>
              <a:rPr lang="en-US" altLang="zh-CN" kern="1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 - </a:t>
            </a:r>
            <a:r>
              <a:rPr lang="zh-CN" altLang="zh-CN" kern="1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指导老师联系支援保障部（位于校区食堂旁边学生服务站）询问场地意见</a:t>
            </a:r>
            <a:r>
              <a:rPr lang="en-US" altLang="zh-CN" kern="1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 - </a:t>
            </a:r>
            <a:r>
              <a:rPr lang="zh-CN" altLang="zh-CN" kern="1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支保同意后社长填写策划案交给社指</a:t>
            </a:r>
            <a:r>
              <a:rPr lang="en-US" altLang="zh-CN" kern="1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 - </a:t>
            </a:r>
            <a:r>
              <a:rPr lang="zh-CN" altLang="zh-CN" kern="1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社指审批并通过后，由指导老师登陆（</a:t>
            </a:r>
            <a:r>
              <a:rPr lang="en-US" altLang="zh-CN" u="sng" kern="100" dirty="0">
                <a:solidFill>
                  <a:srgbClr val="467886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  <a:hlinkClick r:id="rId3"/>
              </a:rPr>
              <a:t>https://ibooking.intl.zju.edu.cn/#/app/booking-types</a:t>
            </a:r>
            <a:r>
              <a:rPr lang="zh-CN" altLang="zh-CN" kern="1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）在线提交场地申请，由社长进行网上流程（</a:t>
            </a:r>
            <a:r>
              <a:rPr lang="en-US" altLang="zh-CN" u="sng" kern="100" dirty="0">
                <a:solidFill>
                  <a:srgbClr val="467886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  <a:hlinkClick r:id="rId4"/>
              </a:rPr>
              <a:t>https://www.intl.zju.edu.cn/my-zju/zh-hans/faculty-staff ）-</a:t>
            </a:r>
            <a:r>
              <a:rPr lang="en-US" altLang="zh-CN" kern="1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zh-CN" altLang="zh-CN" kern="1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通过后社长将资料打包提交给社指进行存档，之后可举办活动。</a:t>
            </a:r>
          </a:p>
        </p:txBody>
      </p:sp>
    </p:spTree>
    <p:extLst>
      <p:ext uri="{BB962C8B-B14F-4D97-AF65-F5344CB8AC3E}">
        <p14:creationId xmlns:p14="http://schemas.microsoft.com/office/powerpoint/2010/main" val="3574815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A33FFC-5D26-1C5D-C39A-0E35747F13D3}"/>
              </a:ext>
            </a:extLst>
          </p:cNvPr>
          <p:cNvSpPr txBox="1">
            <a:spLocks/>
          </p:cNvSpPr>
          <p:nvPr/>
        </p:nvSpPr>
        <p:spPr>
          <a:xfrm>
            <a:off x="1208809" y="1074478"/>
            <a:ext cx="9774382" cy="1201583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0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社团如需要举办非大型活动，需至少于活动</a:t>
            </a:r>
            <a:r>
              <a:rPr lang="zh-CN" altLang="en-US" sz="2000" b="1" dirty="0">
                <a:solidFill>
                  <a:srgbClr val="FF0000"/>
                </a:solidFill>
                <a:highlight>
                  <a:srgbClr val="00FFFF"/>
                </a:highlight>
                <a:latin typeface="楷体" panose="02010609060101010101" pitchFamily="49" charset="-122"/>
                <a:ea typeface="楷体" panose="02010609060101010101" pitchFamily="49" charset="-122"/>
              </a:rPr>
              <a:t>前</a:t>
            </a:r>
            <a:r>
              <a:rPr lang="en-US" altLang="zh-CN" sz="2000" b="1" dirty="0">
                <a:solidFill>
                  <a:srgbClr val="FF0000"/>
                </a:solidFill>
                <a:highlight>
                  <a:srgbClr val="00FFFF"/>
                </a:highlight>
                <a:latin typeface="楷体" panose="02010609060101010101" pitchFamily="49" charset="-122"/>
                <a:ea typeface="楷体" panose="02010609060101010101" pitchFamily="49" charset="-122"/>
              </a:rPr>
              <a:t>7</a:t>
            </a:r>
            <a:r>
              <a:rPr lang="zh-CN" altLang="en-US" sz="2000" b="1" dirty="0">
                <a:solidFill>
                  <a:srgbClr val="FF0000"/>
                </a:solidFill>
                <a:highlight>
                  <a:srgbClr val="00FFFF"/>
                </a:highlight>
                <a:latin typeface="楷体" panose="02010609060101010101" pitchFamily="49" charset="-122"/>
                <a:ea typeface="楷体" panose="02010609060101010101" pitchFamily="49" charset="-122"/>
              </a:rPr>
              <a:t>天</a:t>
            </a:r>
            <a:r>
              <a:rPr lang="zh-CN" altLang="en-US" sz="20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将活动策划案或说明（无需提交材料的小活动）交给社指对接的同学</a:t>
            </a:r>
            <a:br>
              <a:rPr lang="en-US" altLang="zh-CN" sz="20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</a:br>
            <a:br>
              <a:rPr lang="en-US" altLang="zh-CN" sz="20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</a:br>
            <a:r>
              <a:rPr lang="zh-CN" altLang="en-US" sz="20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对于需要学校高层审批的大型活动，需至少于活动</a:t>
            </a:r>
            <a:r>
              <a:rPr lang="zh-CN" altLang="en-US" sz="2000" b="1" dirty="0">
                <a:solidFill>
                  <a:srgbClr val="FF0000"/>
                </a:solidFill>
                <a:highlight>
                  <a:srgbClr val="00FFFF"/>
                </a:highlight>
                <a:latin typeface="楷体" panose="02010609060101010101" pitchFamily="49" charset="-122"/>
                <a:ea typeface="楷体" panose="02010609060101010101" pitchFamily="49" charset="-122"/>
              </a:rPr>
              <a:t>前</a:t>
            </a:r>
            <a:r>
              <a:rPr lang="en-US" altLang="zh-CN" sz="2000" b="1" dirty="0">
                <a:solidFill>
                  <a:srgbClr val="FF0000"/>
                </a:solidFill>
                <a:highlight>
                  <a:srgbClr val="00FFFF"/>
                </a:highlight>
                <a:latin typeface="楷体" panose="02010609060101010101" pitchFamily="49" charset="-122"/>
                <a:ea typeface="楷体" panose="02010609060101010101" pitchFamily="49" charset="-122"/>
              </a:rPr>
              <a:t>10</a:t>
            </a:r>
            <a:r>
              <a:rPr lang="zh-CN" altLang="en-US" sz="2000" b="1" dirty="0">
                <a:solidFill>
                  <a:srgbClr val="FF0000"/>
                </a:solidFill>
                <a:highlight>
                  <a:srgbClr val="00FFFF"/>
                </a:highlight>
                <a:latin typeface="楷体" panose="02010609060101010101" pitchFamily="49" charset="-122"/>
                <a:ea typeface="楷体" panose="02010609060101010101" pitchFamily="49" charset="-122"/>
              </a:rPr>
              <a:t>天</a:t>
            </a:r>
            <a:r>
              <a:rPr lang="zh-CN" altLang="en-US" sz="20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将活动策划案交给社指对接的同学</a:t>
            </a:r>
            <a:br>
              <a:rPr lang="en-US" altLang="zh-CN" sz="20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</a:br>
            <a:endParaRPr lang="zh-CN" altLang="en-US" sz="2000" b="1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905E321-249E-88B6-30C6-94A4F1738A7B}"/>
              </a:ext>
            </a:extLst>
          </p:cNvPr>
          <p:cNvSpPr txBox="1"/>
          <p:nvPr/>
        </p:nvSpPr>
        <p:spPr>
          <a:xfrm>
            <a:off x="1263535" y="3269673"/>
            <a:ext cx="95097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  <a:highlight>
                  <a:srgbClr val="00FFFF"/>
                </a:highlight>
                <a:latin typeface="楷体" panose="02010609060101010101" pitchFamily="49" charset="-122"/>
                <a:ea typeface="楷体" panose="02010609060101010101" pitchFamily="49" charset="-122"/>
              </a:rPr>
              <a:t>策划案通过后社团即可开始进行活动宣传</a:t>
            </a:r>
            <a:r>
              <a:rPr lang="zh-CN" altLang="en-US" sz="24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（可以要求社指帮忙宣传）</a:t>
            </a:r>
            <a:endParaRPr lang="en-US" altLang="zh-CN" sz="2400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24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后续流程完成、材料补齐后在活动开始前打包交给社指留档即可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CAF91E9-9153-7BB8-FC1C-F65ACB29BD40}"/>
              </a:ext>
            </a:extLst>
          </p:cNvPr>
          <p:cNvSpPr txBox="1"/>
          <p:nvPr/>
        </p:nvSpPr>
        <p:spPr>
          <a:xfrm>
            <a:off x="3596641" y="4915593"/>
            <a:ext cx="44777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策划案一定要记得提前交</a:t>
            </a:r>
          </a:p>
        </p:txBody>
      </p:sp>
    </p:spTree>
    <p:extLst>
      <p:ext uri="{BB962C8B-B14F-4D97-AF65-F5344CB8AC3E}">
        <p14:creationId xmlns:p14="http://schemas.microsoft.com/office/powerpoint/2010/main" val="422930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2E17EB-6131-B88D-D10F-77A4D6AA8B67}"/>
              </a:ext>
            </a:extLst>
          </p:cNvPr>
          <p:cNvSpPr txBox="1">
            <a:spLocks/>
          </p:cNvSpPr>
          <p:nvPr/>
        </p:nvSpPr>
        <p:spPr>
          <a:xfrm>
            <a:off x="838200" y="566016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社团日常运营评分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E37CC96-67C5-45D0-C4DE-4077C4A11AC8}"/>
              </a:ext>
            </a:extLst>
          </p:cNvPr>
          <p:cNvSpPr txBox="1">
            <a:spLocks/>
          </p:cNvSpPr>
          <p:nvPr/>
        </p:nvSpPr>
        <p:spPr>
          <a:xfrm>
            <a:off x="838200" y="1832552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</a:rPr>
              <a:t>考察内容：</a:t>
            </a:r>
            <a:endParaRPr lang="en-US" altLang="zh-CN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</a:rPr>
              <a:t>材料、信息按时提交情况</a:t>
            </a:r>
            <a:endParaRPr lang="en-US" altLang="zh-CN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</a:rPr>
              <a:t>公众号、社团海报宣传等规范性</a:t>
            </a:r>
            <a:endParaRPr lang="en-US" altLang="zh-CN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</a:rPr>
              <a:t>对校区场地、资源的合理借用情况</a:t>
            </a:r>
            <a:endParaRPr lang="en-US" altLang="zh-CN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</a:rPr>
              <a:t>其他</a:t>
            </a:r>
            <a:endParaRPr lang="zh-CN" alt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14913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表格&#10;&#10;AI 生成的内容可能不正确。">
            <a:extLst>
              <a:ext uri="{FF2B5EF4-FFF2-40B4-BE49-F238E27FC236}">
                <a16:creationId xmlns:a16="http://schemas.microsoft.com/office/drawing/2014/main" id="{E2239F90-98C9-BEA8-4B6B-6DE5BD32A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2928" y="0"/>
            <a:ext cx="64861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104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组合 35"/>
          <p:cNvGrpSpPr/>
          <p:nvPr/>
        </p:nvGrpSpPr>
        <p:grpSpPr>
          <a:xfrm>
            <a:off x="1333572" y="2722262"/>
            <a:ext cx="2053209" cy="2628900"/>
            <a:chOff x="622854" y="2140222"/>
            <a:chExt cx="2570922" cy="3551582"/>
          </a:xfrm>
          <a:solidFill>
            <a:srgbClr val="002060"/>
          </a:solidFill>
        </p:grpSpPr>
        <p:sp>
          <p:nvSpPr>
            <p:cNvPr id="37" name="矩形 36"/>
            <p:cNvSpPr/>
            <p:nvPr/>
          </p:nvSpPr>
          <p:spPr>
            <a:xfrm>
              <a:off x="622854" y="2140222"/>
              <a:ext cx="2570922" cy="35515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endParaRPr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961795" y="4106955"/>
              <a:ext cx="2067927" cy="6236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rtl="0"/>
              <a:r>
                <a:rPr lang="zh-CN" altLang="en-US" sz="2400">
                  <a:solidFill>
                    <a:schemeClr val="bg1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社指成员</a:t>
              </a:r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1143001" y="2833116"/>
              <a:ext cx="1461053" cy="112265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800" b="1">
                  <a:solidFill>
                    <a:schemeClr val="bg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+mn-ea"/>
                  <a:sym typeface="+mn-lt"/>
                </a:rPr>
                <a:t>01</a:t>
              </a:r>
              <a:endParaRPr lang="zh-CN" altLang="en-US" sz="4800" b="1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endParaRPr>
            </a:p>
          </p:txBody>
        </p:sp>
        <p:cxnSp>
          <p:nvCxnSpPr>
            <p:cNvPr id="41" name="直接连接符 40"/>
            <p:cNvCxnSpPr/>
            <p:nvPr/>
          </p:nvCxnSpPr>
          <p:spPr>
            <a:xfrm>
              <a:off x="1378228" y="2928475"/>
              <a:ext cx="1013792" cy="0"/>
            </a:xfrm>
            <a:prstGeom prst="line">
              <a:avLst/>
            </a:prstGeom>
            <a:grpFill/>
            <a:ln>
              <a:gradFill>
                <a:gsLst>
                  <a:gs pos="53000">
                    <a:schemeClr val="bg1"/>
                  </a:gs>
                  <a:gs pos="0">
                    <a:schemeClr val="bg1">
                      <a:alpha val="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/>
            <p:cNvCxnSpPr/>
            <p:nvPr/>
          </p:nvCxnSpPr>
          <p:spPr>
            <a:xfrm>
              <a:off x="1321906" y="3816370"/>
              <a:ext cx="1013792" cy="0"/>
            </a:xfrm>
            <a:prstGeom prst="line">
              <a:avLst/>
            </a:prstGeom>
            <a:grpFill/>
            <a:ln>
              <a:gradFill>
                <a:gsLst>
                  <a:gs pos="53000">
                    <a:schemeClr val="bg1"/>
                  </a:gs>
                  <a:gs pos="0">
                    <a:schemeClr val="bg1">
                      <a:alpha val="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组合 42"/>
          <p:cNvGrpSpPr/>
          <p:nvPr/>
        </p:nvGrpSpPr>
        <p:grpSpPr>
          <a:xfrm>
            <a:off x="4868440" y="2722262"/>
            <a:ext cx="2053209" cy="2628900"/>
            <a:chOff x="3419062" y="2140222"/>
            <a:chExt cx="2570922" cy="3551582"/>
          </a:xfrm>
          <a:solidFill>
            <a:srgbClr val="0070C0"/>
          </a:solidFill>
        </p:grpSpPr>
        <p:sp>
          <p:nvSpPr>
            <p:cNvPr id="44" name="矩形 43"/>
            <p:cNvSpPr/>
            <p:nvPr/>
          </p:nvSpPr>
          <p:spPr>
            <a:xfrm>
              <a:off x="3419062" y="2140222"/>
              <a:ext cx="2570922" cy="35515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endParaRPr>
            </a:p>
          </p:txBody>
        </p:sp>
        <p:sp>
          <p:nvSpPr>
            <p:cNvPr id="46" name="文本框 45"/>
            <p:cNvSpPr txBox="1"/>
            <p:nvPr/>
          </p:nvSpPr>
          <p:spPr>
            <a:xfrm>
              <a:off x="3760306" y="4106955"/>
              <a:ext cx="1818860" cy="6236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>
                  <a:solidFill>
                    <a:schemeClr val="bg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+mn-ea"/>
                  <a:sym typeface="+mn-lt"/>
                </a:rPr>
                <a:t>社团运营</a:t>
              </a:r>
            </a:p>
          </p:txBody>
        </p:sp>
        <p:sp>
          <p:nvSpPr>
            <p:cNvPr id="47" name="文本框 46"/>
            <p:cNvSpPr txBox="1"/>
            <p:nvPr/>
          </p:nvSpPr>
          <p:spPr>
            <a:xfrm>
              <a:off x="3922643" y="2833219"/>
              <a:ext cx="1517375" cy="112265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800" b="1">
                  <a:solidFill>
                    <a:schemeClr val="bg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+mn-ea"/>
                  <a:sym typeface="+mn-lt"/>
                </a:rPr>
                <a:t>02</a:t>
              </a:r>
              <a:endParaRPr lang="zh-CN" altLang="en-US" sz="4800" b="1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endParaRPr>
            </a:p>
          </p:txBody>
        </p:sp>
        <p:cxnSp>
          <p:nvCxnSpPr>
            <p:cNvPr id="48" name="直接连接符 47"/>
            <p:cNvCxnSpPr/>
            <p:nvPr/>
          </p:nvCxnSpPr>
          <p:spPr>
            <a:xfrm>
              <a:off x="4174436" y="2928475"/>
              <a:ext cx="1013792" cy="0"/>
            </a:xfrm>
            <a:prstGeom prst="line">
              <a:avLst/>
            </a:prstGeom>
            <a:grpFill/>
            <a:ln>
              <a:gradFill>
                <a:gsLst>
                  <a:gs pos="53000">
                    <a:schemeClr val="bg1"/>
                  </a:gs>
                  <a:gs pos="0">
                    <a:schemeClr val="bg1">
                      <a:alpha val="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/>
            <p:cNvCxnSpPr/>
            <p:nvPr/>
          </p:nvCxnSpPr>
          <p:spPr>
            <a:xfrm>
              <a:off x="4118114" y="3816370"/>
              <a:ext cx="1013792" cy="0"/>
            </a:xfrm>
            <a:prstGeom prst="line">
              <a:avLst/>
            </a:prstGeom>
            <a:grpFill/>
            <a:ln>
              <a:gradFill>
                <a:gsLst>
                  <a:gs pos="53000">
                    <a:schemeClr val="bg1"/>
                  </a:gs>
                  <a:gs pos="0">
                    <a:schemeClr val="bg1">
                      <a:alpha val="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组合 49"/>
          <p:cNvGrpSpPr/>
          <p:nvPr/>
        </p:nvGrpSpPr>
        <p:grpSpPr>
          <a:xfrm>
            <a:off x="8474059" y="2722262"/>
            <a:ext cx="2053209" cy="2628900"/>
            <a:chOff x="6215270" y="2140222"/>
            <a:chExt cx="2570922" cy="3551582"/>
          </a:xfrm>
          <a:solidFill>
            <a:srgbClr val="002060"/>
          </a:solidFill>
        </p:grpSpPr>
        <p:sp>
          <p:nvSpPr>
            <p:cNvPr id="51" name="矩形 50"/>
            <p:cNvSpPr/>
            <p:nvPr/>
          </p:nvSpPr>
          <p:spPr>
            <a:xfrm>
              <a:off x="6215270" y="2140222"/>
              <a:ext cx="2570922" cy="35515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endParaRPr>
            </a:p>
          </p:txBody>
        </p:sp>
        <p:sp>
          <p:nvSpPr>
            <p:cNvPr id="53" name="文本框 52"/>
            <p:cNvSpPr txBox="1"/>
            <p:nvPr/>
          </p:nvSpPr>
          <p:spPr>
            <a:xfrm>
              <a:off x="6556514" y="4106955"/>
              <a:ext cx="1818860" cy="6236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>
                  <a:solidFill>
                    <a:schemeClr val="bg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+mn-ea"/>
                  <a:sym typeface="+mn-lt"/>
                </a:rPr>
                <a:t>QA</a:t>
              </a:r>
              <a:endParaRPr lang="zh-CN" altLang="en-US" sz="240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endParaRPr>
            </a:p>
          </p:txBody>
        </p:sp>
        <p:sp>
          <p:nvSpPr>
            <p:cNvPr id="54" name="文本框 53"/>
            <p:cNvSpPr txBox="1"/>
            <p:nvPr/>
          </p:nvSpPr>
          <p:spPr>
            <a:xfrm>
              <a:off x="6669157" y="2857962"/>
              <a:ext cx="1517375" cy="112265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800" b="1">
                  <a:solidFill>
                    <a:schemeClr val="bg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+mn-ea"/>
                  <a:sym typeface="+mn-lt"/>
                </a:rPr>
                <a:t>03</a:t>
              </a:r>
              <a:endParaRPr lang="zh-CN" altLang="en-US" sz="4800" b="1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endParaRPr>
            </a:p>
          </p:txBody>
        </p:sp>
        <p:cxnSp>
          <p:nvCxnSpPr>
            <p:cNvPr id="55" name="直接连接符 54"/>
            <p:cNvCxnSpPr/>
            <p:nvPr/>
          </p:nvCxnSpPr>
          <p:spPr>
            <a:xfrm>
              <a:off x="6970644" y="2928475"/>
              <a:ext cx="1013792" cy="0"/>
            </a:xfrm>
            <a:prstGeom prst="line">
              <a:avLst/>
            </a:prstGeom>
            <a:grpFill/>
            <a:ln>
              <a:gradFill>
                <a:gsLst>
                  <a:gs pos="53000">
                    <a:schemeClr val="bg1"/>
                  </a:gs>
                  <a:gs pos="0">
                    <a:schemeClr val="bg1">
                      <a:alpha val="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55"/>
            <p:cNvCxnSpPr/>
            <p:nvPr/>
          </p:nvCxnSpPr>
          <p:spPr>
            <a:xfrm>
              <a:off x="6914322" y="3816370"/>
              <a:ext cx="1013792" cy="0"/>
            </a:xfrm>
            <a:prstGeom prst="line">
              <a:avLst/>
            </a:prstGeom>
            <a:grpFill/>
            <a:ln>
              <a:gradFill>
                <a:gsLst>
                  <a:gs pos="53000">
                    <a:schemeClr val="bg1"/>
                  </a:gs>
                  <a:gs pos="0">
                    <a:schemeClr val="bg1">
                      <a:alpha val="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组合 63"/>
          <p:cNvGrpSpPr/>
          <p:nvPr/>
        </p:nvGrpSpPr>
        <p:grpSpPr>
          <a:xfrm>
            <a:off x="4424675" y="1198076"/>
            <a:ext cx="3950107" cy="1015663"/>
            <a:chOff x="3534580" y="915467"/>
            <a:chExt cx="3475820" cy="1015928"/>
          </a:xfrm>
        </p:grpSpPr>
        <p:sp>
          <p:nvSpPr>
            <p:cNvPr id="65" name="文本框 64"/>
            <p:cNvSpPr txBox="1"/>
            <p:nvPr/>
          </p:nvSpPr>
          <p:spPr>
            <a:xfrm>
              <a:off x="3534580" y="915467"/>
              <a:ext cx="1818861" cy="10159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000" b="1">
                  <a:solidFill>
                    <a:schemeClr val="accent6">
                      <a:lumMod val="50000"/>
                    </a:schemeClr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+mn-ea"/>
                  <a:sym typeface="+mn-lt"/>
                </a:rPr>
                <a:t>目录</a:t>
              </a:r>
            </a:p>
          </p:txBody>
        </p:sp>
        <p:sp>
          <p:nvSpPr>
            <p:cNvPr id="66" name="文本框 65"/>
            <p:cNvSpPr txBox="1"/>
            <p:nvPr/>
          </p:nvSpPr>
          <p:spPr>
            <a:xfrm>
              <a:off x="5191539" y="1477652"/>
              <a:ext cx="1818861" cy="4002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>
                  <a:solidFill>
                    <a:schemeClr val="accent6">
                      <a:lumMod val="50000"/>
                    </a:schemeClr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+mn-ea"/>
                  <a:sym typeface="+mn-lt"/>
                </a:rPr>
                <a:t> CONTENTS </a:t>
              </a:r>
              <a:endParaRPr lang="zh-CN" altLang="en-US" sz="2000">
                <a:solidFill>
                  <a:schemeClr val="accent6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endParaRPr>
            </a:p>
          </p:txBody>
        </p:sp>
      </p:grpSp>
      <p:pic>
        <p:nvPicPr>
          <p:cNvPr id="33" name="图片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3247" y="646779"/>
            <a:ext cx="2153246" cy="7871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2"/>
          <p:cNvSpPr txBox="1"/>
          <p:nvPr>
            <p:custDataLst>
              <p:tags r:id="rId1"/>
            </p:custDataLst>
          </p:nvPr>
        </p:nvSpPr>
        <p:spPr>
          <a:xfrm>
            <a:off x="3598088" y="2587713"/>
            <a:ext cx="4621101" cy="1102484"/>
          </a:xfrm>
          <a:prstGeom prst="rect">
            <a:avLst/>
          </a:prstGeom>
          <a:noFill/>
        </p:spPr>
        <p:txBody>
          <a:bodyPr wrap="square" lIns="85983" tIns="42991" rIns="85983" bIns="42991" anchor="t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1249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1249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1249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1249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r>
              <a:rPr lang="zh-CN" altLang="en-US" sz="6600" b="1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rPr>
              <a:t>经费与报销​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3247" y="646779"/>
            <a:ext cx="2153246" cy="7871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797D7653-C0CF-30BD-F4A4-FB5E0CF63196}"/>
              </a:ext>
            </a:extLst>
          </p:cNvPr>
          <p:cNvSpPr/>
          <p:nvPr/>
        </p:nvSpPr>
        <p:spPr>
          <a:xfrm>
            <a:off x="0" y="0"/>
            <a:ext cx="4680659" cy="6858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00B0F0"/>
              </a:solidFill>
              <a:latin typeface="楷体" panose="02010609060101010101" pitchFamily="49" charset="-122"/>
              <a:ea typeface="楷体" panose="02010609060101010101" pitchFamily="49" charset="-122"/>
              <a:sym typeface="字魂105号-简雅黑" panose="00000500000000000000" pitchFamily="2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D9217EA-B87F-A47C-C538-FEB2DBD64996}"/>
              </a:ext>
            </a:extLst>
          </p:cNvPr>
          <p:cNvSpPr txBox="1"/>
          <p:nvPr/>
        </p:nvSpPr>
        <p:spPr>
          <a:xfrm>
            <a:off x="6313261" y="720843"/>
            <a:ext cx="30620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3600" b="1" noProof="0" dirty="0">
                <a:solidFill>
                  <a:srgbClr val="0B4189"/>
                </a:solidFill>
                <a:latin typeface="楷体" panose="02010609060101010101" pitchFamily="49" charset="-122"/>
                <a:ea typeface="楷体" panose="02010609060101010101" pitchFamily="49" charset="-122"/>
                <a:sym typeface="字魂105号-简雅黑" panose="00000500000000000000" pitchFamily="2" charset="-122"/>
              </a:rPr>
              <a:t>C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rgbClr val="0B4189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sym typeface="字魂105号-简雅黑" panose="00000500000000000000" pitchFamily="2" charset="-122"/>
              </a:rPr>
              <a:t>ONTENTS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0B4189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sym typeface="字魂105号-简雅黑" panose="00000500000000000000" pitchFamily="2" charset="-122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C115F070-D775-E3CD-D8B1-ED278EA0B012}"/>
              </a:ext>
            </a:extLst>
          </p:cNvPr>
          <p:cNvGrpSpPr/>
          <p:nvPr/>
        </p:nvGrpSpPr>
        <p:grpSpPr>
          <a:xfrm>
            <a:off x="6313261" y="1912895"/>
            <a:ext cx="3218671" cy="646331"/>
            <a:chOff x="6588037" y="2227220"/>
            <a:chExt cx="3218671" cy="646331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AF9F12B3-A5F6-CF2E-4B6B-A44A0D155360}"/>
                </a:ext>
              </a:extLst>
            </p:cNvPr>
            <p:cNvGrpSpPr/>
            <p:nvPr/>
          </p:nvGrpSpPr>
          <p:grpSpPr>
            <a:xfrm>
              <a:off x="6588037" y="2227220"/>
              <a:ext cx="3218671" cy="646331"/>
              <a:chOff x="6588037" y="2227220"/>
              <a:chExt cx="3218671" cy="646331"/>
            </a:xfrm>
          </p:grpSpPr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344A5697-7E95-A077-2FED-67697A9BA488}"/>
                  </a:ext>
                </a:extLst>
              </p:cNvPr>
              <p:cNvSpPr txBox="1"/>
              <p:nvPr/>
            </p:nvSpPr>
            <p:spPr>
              <a:xfrm>
                <a:off x="6588037" y="2227220"/>
                <a:ext cx="102072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36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B4189"/>
                    </a:solidFill>
                    <a:effectLst/>
                    <a:uLnTx/>
                    <a:uFillTx/>
                    <a:latin typeface="楷体" panose="02010609060101010101" pitchFamily="49" charset="-122"/>
                    <a:ea typeface="楷体" panose="02010609060101010101" pitchFamily="49" charset="-122"/>
                    <a:sym typeface="字魂105号-简雅黑" panose="00000500000000000000" pitchFamily="2" charset="-122"/>
                  </a:rPr>
                  <a:t>01</a:t>
                </a:r>
                <a:endParaRPr kumimoji="0" lang="zh-CN" altLang="en-US" sz="3600" b="1" i="0" u="none" strike="noStrike" kern="1200" cap="none" spc="0" normalizeH="0" baseline="0" noProof="0" dirty="0">
                  <a:ln>
                    <a:noFill/>
                  </a:ln>
                  <a:solidFill>
                    <a:srgbClr val="0B4189"/>
                  </a:solidFill>
                  <a:effectLst/>
                  <a:uLnTx/>
                  <a:uFillTx/>
                  <a:latin typeface="楷体" panose="02010609060101010101" pitchFamily="49" charset="-122"/>
                  <a:ea typeface="楷体" panose="02010609060101010101" pitchFamily="49" charset="-122"/>
                  <a:sym typeface="字魂105号-简雅黑" panose="00000500000000000000" pitchFamily="2" charset="-122"/>
                </a:endParaRPr>
              </a:p>
            </p:txBody>
          </p:sp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2FC2155F-C1BB-791A-6C4F-0CB9EA0401BB}"/>
                  </a:ext>
                </a:extLst>
              </p:cNvPr>
              <p:cNvSpPr/>
              <p:nvPr/>
            </p:nvSpPr>
            <p:spPr>
              <a:xfrm>
                <a:off x="7467606" y="2278143"/>
                <a:ext cx="233910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楷体" panose="02010609060101010101" pitchFamily="49" charset="-122"/>
                    <a:ea typeface="楷体" panose="02010609060101010101" pitchFamily="49" charset="-122"/>
                    <a:sym typeface="字魂105号-简雅黑" panose="00000500000000000000" pitchFamily="2" charset="-122"/>
                  </a:rPr>
                  <a:t>社团活动经费</a:t>
                </a:r>
                <a:endPara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楷体" panose="02010609060101010101" pitchFamily="49" charset="-122"/>
                  <a:ea typeface="楷体" panose="02010609060101010101" pitchFamily="49" charset="-122"/>
                  <a:sym typeface="字魂105号-简雅黑" panose="00000500000000000000" pitchFamily="2" charset="-122"/>
                </a:endParaRPr>
              </a:p>
            </p:txBody>
          </p:sp>
        </p:grpSp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D3703E8B-9E48-DBC8-536F-9F21858146F1}"/>
                </a:ext>
              </a:extLst>
            </p:cNvPr>
            <p:cNvCxnSpPr/>
            <p:nvPr/>
          </p:nvCxnSpPr>
          <p:spPr>
            <a:xfrm>
              <a:off x="7446341" y="2310042"/>
              <a:ext cx="0" cy="39600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9BC27D8C-0D9D-DB25-10E7-162FD488971E}"/>
              </a:ext>
            </a:extLst>
          </p:cNvPr>
          <p:cNvGrpSpPr/>
          <p:nvPr/>
        </p:nvGrpSpPr>
        <p:grpSpPr>
          <a:xfrm>
            <a:off x="6313261" y="2767134"/>
            <a:ext cx="3207479" cy="646331"/>
            <a:chOff x="6588037" y="2227220"/>
            <a:chExt cx="3207479" cy="646331"/>
          </a:xfrm>
        </p:grpSpPr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A8792392-8D20-61F0-E3E7-D2F3A914EA48}"/>
                </a:ext>
              </a:extLst>
            </p:cNvPr>
            <p:cNvGrpSpPr/>
            <p:nvPr/>
          </p:nvGrpSpPr>
          <p:grpSpPr>
            <a:xfrm>
              <a:off x="6588037" y="2227220"/>
              <a:ext cx="3207479" cy="646331"/>
              <a:chOff x="6588037" y="2227220"/>
              <a:chExt cx="3207479" cy="646331"/>
            </a:xfrm>
          </p:grpSpPr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E4BF504C-5487-83E6-DE6D-8C6FDC0364EF}"/>
                  </a:ext>
                </a:extLst>
              </p:cNvPr>
              <p:cNvSpPr txBox="1"/>
              <p:nvPr/>
            </p:nvSpPr>
            <p:spPr>
              <a:xfrm>
                <a:off x="6588037" y="2227220"/>
                <a:ext cx="102072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36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B4189"/>
                    </a:solidFill>
                    <a:effectLst/>
                    <a:uLnTx/>
                    <a:uFillTx/>
                    <a:latin typeface="楷体" panose="02010609060101010101" pitchFamily="49" charset="-122"/>
                    <a:ea typeface="楷体" panose="02010609060101010101" pitchFamily="49" charset="-122"/>
                    <a:sym typeface="字魂105号-简雅黑" panose="00000500000000000000" pitchFamily="2" charset="-122"/>
                  </a:rPr>
                  <a:t>02</a:t>
                </a:r>
                <a:endParaRPr kumimoji="0" lang="zh-CN" altLang="en-US" sz="3600" b="1" i="0" u="none" strike="noStrike" kern="1200" cap="none" spc="0" normalizeH="0" baseline="0" noProof="0" dirty="0">
                  <a:ln>
                    <a:noFill/>
                  </a:ln>
                  <a:solidFill>
                    <a:srgbClr val="0B4189"/>
                  </a:solidFill>
                  <a:effectLst/>
                  <a:uLnTx/>
                  <a:uFillTx/>
                  <a:latin typeface="楷体" panose="02010609060101010101" pitchFamily="49" charset="-122"/>
                  <a:ea typeface="楷体" panose="02010609060101010101" pitchFamily="49" charset="-122"/>
                  <a:sym typeface="字魂105号-简雅黑" panose="00000500000000000000" pitchFamily="2" charset="-122"/>
                </a:endParaRPr>
              </a:p>
            </p:txBody>
          </p:sp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5117E582-328A-F3C8-0785-38E48112DF03}"/>
                  </a:ext>
                </a:extLst>
              </p:cNvPr>
              <p:cNvSpPr/>
              <p:nvPr/>
            </p:nvSpPr>
            <p:spPr>
              <a:xfrm>
                <a:off x="7467606" y="2278143"/>
                <a:ext cx="2327910" cy="5219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lang="zh-CN" altLang="en-US" sz="2800" b="1" dirty="0">
                    <a:solidFill>
                      <a:prstClr val="black"/>
                    </a:solidFill>
                    <a:latin typeface="楷体" panose="02010609060101010101" pitchFamily="49" charset="-122"/>
                    <a:ea typeface="楷体" panose="02010609060101010101" pitchFamily="49" charset="-122"/>
                    <a:sym typeface="字魂105号-简雅黑" panose="00000500000000000000" pitchFamily="2" charset="-122"/>
                  </a:rPr>
                  <a:t>报销材料准备</a:t>
                </a:r>
                <a:endPara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楷体" panose="02010609060101010101" pitchFamily="49" charset="-122"/>
                  <a:ea typeface="楷体" panose="02010609060101010101" pitchFamily="49" charset="-122"/>
                  <a:sym typeface="字魂105号-简雅黑" panose="00000500000000000000" pitchFamily="2" charset="-122"/>
                </a:endParaRPr>
              </a:p>
            </p:txBody>
          </p:sp>
        </p:grpSp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0A813E3E-D5E8-52BD-46B0-783CB6CEE0BA}"/>
                </a:ext>
              </a:extLst>
            </p:cNvPr>
            <p:cNvCxnSpPr/>
            <p:nvPr/>
          </p:nvCxnSpPr>
          <p:spPr>
            <a:xfrm>
              <a:off x="7446341" y="2310042"/>
              <a:ext cx="0" cy="39600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AEAAF3AA-441B-0656-34A5-C8E33ED4CDE9}"/>
              </a:ext>
            </a:extLst>
          </p:cNvPr>
          <p:cNvGrpSpPr/>
          <p:nvPr/>
        </p:nvGrpSpPr>
        <p:grpSpPr>
          <a:xfrm>
            <a:off x="6313261" y="3600109"/>
            <a:ext cx="2500526" cy="646331"/>
            <a:chOff x="6588037" y="2227220"/>
            <a:chExt cx="2500526" cy="646331"/>
          </a:xfrm>
        </p:grpSpPr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D04AED93-3D2C-7DF0-F4C0-D685005423FE}"/>
                </a:ext>
              </a:extLst>
            </p:cNvPr>
            <p:cNvGrpSpPr/>
            <p:nvPr/>
          </p:nvGrpSpPr>
          <p:grpSpPr>
            <a:xfrm>
              <a:off x="6588037" y="2227220"/>
              <a:ext cx="2500526" cy="646331"/>
              <a:chOff x="6588037" y="2227220"/>
              <a:chExt cx="2500526" cy="646331"/>
            </a:xfrm>
          </p:grpSpPr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F0AF1ED9-B538-487A-F692-6FC1ED0C2F59}"/>
                  </a:ext>
                </a:extLst>
              </p:cNvPr>
              <p:cNvSpPr txBox="1"/>
              <p:nvPr/>
            </p:nvSpPr>
            <p:spPr>
              <a:xfrm>
                <a:off x="6588037" y="2227220"/>
                <a:ext cx="102072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36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B4189"/>
                    </a:solidFill>
                    <a:effectLst/>
                    <a:uLnTx/>
                    <a:uFillTx/>
                    <a:latin typeface="楷体" panose="02010609060101010101" pitchFamily="49" charset="-122"/>
                    <a:ea typeface="楷体" panose="02010609060101010101" pitchFamily="49" charset="-122"/>
                    <a:sym typeface="字魂105号-简雅黑" panose="00000500000000000000" pitchFamily="2" charset="-122"/>
                  </a:rPr>
                  <a:t>03</a:t>
                </a:r>
                <a:endParaRPr kumimoji="0" lang="zh-CN" altLang="en-US" sz="3600" b="1" i="0" u="none" strike="noStrike" kern="1200" cap="none" spc="0" normalizeH="0" baseline="0" noProof="0" dirty="0">
                  <a:ln>
                    <a:noFill/>
                  </a:ln>
                  <a:solidFill>
                    <a:srgbClr val="0B4189"/>
                  </a:solidFill>
                  <a:effectLst/>
                  <a:uLnTx/>
                  <a:uFillTx/>
                  <a:latin typeface="楷体" panose="02010609060101010101" pitchFamily="49" charset="-122"/>
                  <a:ea typeface="楷体" panose="02010609060101010101" pitchFamily="49" charset="-122"/>
                  <a:sym typeface="字魂105号-简雅黑" panose="00000500000000000000" pitchFamily="2" charset="-122"/>
                </a:endParaRPr>
              </a:p>
            </p:txBody>
          </p:sp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92E50E68-9F89-F29A-3C0F-EDAFB38BC487}"/>
                  </a:ext>
                </a:extLst>
              </p:cNvPr>
              <p:cNvSpPr/>
              <p:nvPr/>
            </p:nvSpPr>
            <p:spPr>
              <a:xfrm>
                <a:off x="7467606" y="2278143"/>
                <a:ext cx="162095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楷体" panose="02010609060101010101" pitchFamily="49" charset="-122"/>
                    <a:ea typeface="楷体" panose="02010609060101010101" pitchFamily="49" charset="-122"/>
                    <a:sym typeface="字魂105号-简雅黑" panose="00000500000000000000" pitchFamily="2" charset="-122"/>
                  </a:rPr>
                  <a:t>报销流程</a:t>
                </a:r>
                <a:endPara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楷体" panose="02010609060101010101" pitchFamily="49" charset="-122"/>
                  <a:ea typeface="楷体" panose="02010609060101010101" pitchFamily="49" charset="-122"/>
                  <a:sym typeface="字魂105号-简雅黑" panose="00000500000000000000" pitchFamily="2" charset="-122"/>
                </a:endParaRPr>
              </a:p>
            </p:txBody>
          </p:sp>
        </p:grpSp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F9A39B33-7285-3AA6-A1D4-E8E7E5679E60}"/>
                </a:ext>
              </a:extLst>
            </p:cNvPr>
            <p:cNvCxnSpPr/>
            <p:nvPr/>
          </p:nvCxnSpPr>
          <p:spPr>
            <a:xfrm>
              <a:off x="7446341" y="2310042"/>
              <a:ext cx="0" cy="39600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" name="图片 18">
            <a:extLst>
              <a:ext uri="{FF2B5EF4-FFF2-40B4-BE49-F238E27FC236}">
                <a16:creationId xmlns:a16="http://schemas.microsoft.com/office/drawing/2014/main" id="{F127F268-F34F-870D-BC28-7BCF3D45C4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8424" y="2077686"/>
            <a:ext cx="1905000" cy="1905000"/>
          </a:xfrm>
          <a:prstGeom prst="rect">
            <a:avLst/>
          </a:prstGeom>
        </p:spPr>
      </p:pic>
      <p:grpSp>
        <p:nvGrpSpPr>
          <p:cNvPr id="20" name="组合 19">
            <a:extLst>
              <a:ext uri="{FF2B5EF4-FFF2-40B4-BE49-F238E27FC236}">
                <a16:creationId xmlns:a16="http://schemas.microsoft.com/office/drawing/2014/main" id="{25F07B20-0A4A-34C2-71E7-46DC28369984}"/>
              </a:ext>
            </a:extLst>
          </p:cNvPr>
          <p:cNvGrpSpPr/>
          <p:nvPr/>
        </p:nvGrpSpPr>
        <p:grpSpPr>
          <a:xfrm>
            <a:off x="703460" y="444656"/>
            <a:ext cx="3026236" cy="922518"/>
            <a:chOff x="9310317" y="3365363"/>
            <a:chExt cx="2607655" cy="817500"/>
          </a:xfrm>
        </p:grpSpPr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D91DC593-6430-E11A-C652-CA3FDDB77D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10317" y="3365363"/>
              <a:ext cx="819823" cy="817500"/>
            </a:xfrm>
            <a:prstGeom prst="rect">
              <a:avLst/>
            </a:prstGeom>
          </p:spPr>
        </p:pic>
        <p:pic>
          <p:nvPicPr>
            <p:cNvPr id="22" name="图片 21">
              <a:extLst>
                <a:ext uri="{FF2B5EF4-FFF2-40B4-BE49-F238E27FC236}">
                  <a16:creationId xmlns:a16="http://schemas.microsoft.com/office/drawing/2014/main" id="{475ECDBB-3007-3F42-2A81-A2D3AC8ED2D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96947" y="3494455"/>
              <a:ext cx="1697377" cy="470452"/>
            </a:xfrm>
            <a:prstGeom prst="rect">
              <a:avLst/>
            </a:prstGeom>
          </p:spPr>
        </p:pic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47889A3D-1143-D4DC-BE49-79DEC14595DC}"/>
                </a:ext>
              </a:extLst>
            </p:cNvPr>
            <p:cNvSpPr/>
            <p:nvPr/>
          </p:nvSpPr>
          <p:spPr>
            <a:xfrm>
              <a:off x="10153788" y="3986463"/>
              <a:ext cx="1764184" cy="1909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>
                <a:defRPr/>
              </a:pPr>
              <a:r>
                <a:rPr lang="en-US" altLang="zh-CN" sz="800" b="1" dirty="0">
                  <a:solidFill>
                    <a:prstClr val="white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ZHEJIANG UNIVERSITY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38068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9C0F2A6F-126A-2389-90AE-86787E7347D1}"/>
              </a:ext>
            </a:extLst>
          </p:cNvPr>
          <p:cNvSpPr txBox="1"/>
          <p:nvPr/>
        </p:nvSpPr>
        <p:spPr>
          <a:xfrm>
            <a:off x="2403431" y="3127755"/>
            <a:ext cx="73872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sym typeface="字魂105号-简雅黑" panose="00000500000000000000" pitchFamily="2" charset="-122"/>
              </a:rPr>
              <a:t>       1.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sym typeface="字魂105号-简雅黑" panose="00000500000000000000" pitchFamily="2" charset="-122"/>
              </a:rPr>
              <a:t> 社团活动经费</a:t>
            </a: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sym typeface="字魂105号-简雅黑" panose="000005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91783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ACB1934-AA59-0961-C6AD-B541E2B0DF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6970" y="1466215"/>
            <a:ext cx="9878060" cy="357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67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3B74CA46-4926-2A44-C600-692F7CC0EF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9387" y="2947374"/>
            <a:ext cx="3993226" cy="963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698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732694A-B98B-E673-BCB0-FD3E720ACB92}"/>
              </a:ext>
            </a:extLst>
          </p:cNvPr>
          <p:cNvSpPr txBox="1"/>
          <p:nvPr/>
        </p:nvSpPr>
        <p:spPr>
          <a:xfrm>
            <a:off x="889816" y="2173996"/>
            <a:ext cx="10118272" cy="4500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4500"/>
              </a:lnSpc>
              <a:buAutoNum type="arabicPeriod"/>
            </a:pP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预决算表</a:t>
            </a:r>
            <a:endParaRPr lang="en-US" altLang="zh-CN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342900" indent="-342900">
              <a:lnSpc>
                <a:spcPts val="4500"/>
              </a:lnSpc>
              <a:buAutoNum type="arabicPeriod"/>
            </a:pP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发票</a:t>
            </a: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+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购物记录</a:t>
            </a: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+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支付记录（</a:t>
            </a:r>
            <a:r>
              <a:rPr lang="zh-CN" altLang="en-US" sz="2400" b="1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一项购物记录合并在一页上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）</a:t>
            </a:r>
            <a:endParaRPr lang="en-US" altLang="zh-CN" sz="2400" b="1" dirty="0">
              <a:solidFill>
                <a:srgbClr val="C0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342900" indent="-342900" algn="l">
              <a:lnSpc>
                <a:spcPts val="4500"/>
              </a:lnSpc>
              <a:buClrTx/>
              <a:buSzTx/>
              <a:buFontTx/>
              <a:buAutoNum type="arabicPeriod"/>
            </a:pP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活动参与人员名单</a:t>
            </a:r>
          </a:p>
          <a:p>
            <a:pPr marL="342900" indent="-342900" algn="l">
              <a:lnSpc>
                <a:spcPts val="4500"/>
              </a:lnSpc>
              <a:buClrTx/>
              <a:buSzTx/>
              <a:buFontTx/>
              <a:buAutoNum type="arabicPeriod"/>
            </a:pP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物品（食品</a:t>
            </a: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/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奖品）发放名单扫描件（若有）</a:t>
            </a:r>
          </a:p>
          <a:p>
            <a:pPr marL="342900" indent="-342900" algn="l">
              <a:lnSpc>
                <a:spcPts val="4500"/>
              </a:lnSpc>
              <a:buClrTx/>
              <a:buSzTx/>
              <a:buFontTx/>
              <a:buAutoNum type="arabicPeriod"/>
            </a:pP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推文/活动图片（一张即可）</a:t>
            </a:r>
          </a:p>
          <a:p>
            <a:pPr marL="342900" indent="-342900">
              <a:lnSpc>
                <a:spcPts val="4500"/>
              </a:lnSpc>
              <a:buAutoNum type="arabicPeriod"/>
            </a:pPr>
            <a:r>
              <a:rPr lang="zh-CN" altLang="en-US" sz="2400" dirty="0">
                <a:solidFill>
                  <a:schemeClr val="accent3">
                    <a:lumMod val="7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支付情况说明（发票金额与支付金额不相同</a:t>
            </a:r>
            <a:r>
              <a:rPr lang="en-US" altLang="zh-CN" sz="2400" dirty="0">
                <a:solidFill>
                  <a:schemeClr val="accent3">
                    <a:lumMod val="7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/</a:t>
            </a:r>
            <a:r>
              <a:rPr lang="zh-CN" altLang="en-US" sz="2400" dirty="0">
                <a:solidFill>
                  <a:schemeClr val="accent3">
                    <a:lumMod val="7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报销金额与发票金额总和不一致等特殊情况需要填写）</a:t>
            </a:r>
            <a:endParaRPr lang="en-US" altLang="zh-CN" sz="2400" dirty="0">
              <a:solidFill>
                <a:schemeClr val="accent3">
                  <a:lumMod val="75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342900" indent="-342900">
              <a:buAutoNum type="arabicPeriod"/>
            </a:pPr>
            <a:endParaRPr lang="en-US" altLang="zh-CN" sz="2400" dirty="0">
              <a:solidFill>
                <a:schemeClr val="accent3">
                  <a:lumMod val="75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D7DF0FB-C9B9-5BCD-C688-9B0378E774FD}"/>
              </a:ext>
            </a:extLst>
          </p:cNvPr>
          <p:cNvSpPr txBox="1"/>
          <p:nvPr/>
        </p:nvSpPr>
        <p:spPr>
          <a:xfrm>
            <a:off x="574675" y="267335"/>
            <a:ext cx="10717530" cy="17310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lvl="0" indent="0" rtl="0">
              <a:buNone/>
            </a:pP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请</a:t>
            </a:r>
            <a:r>
              <a:rPr lang="zh-CN" altLang="en-US" sz="2800" b="1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按顺序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整理后，</a:t>
            </a:r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以</a:t>
            </a:r>
            <a:r>
              <a:rPr lang="en-US" altLang="zh-CN" sz="24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pdf</a:t>
            </a:r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形式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发送至邮箱</a:t>
            </a: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  <a:cs typeface="Arial" panose="020B0604020202020204"/>
                <a:sym typeface="+mn-ea"/>
              </a:rPr>
              <a:t>文件与邮件主题都命名为</a:t>
            </a:r>
            <a:r>
              <a:rPr lang="en-US" altLang="zh-CN" sz="2400" b="1" dirty="0">
                <a:latin typeface="楷体" panose="02010609060101010101" pitchFamily="49" charset="-122"/>
                <a:ea typeface="楷体" panose="02010609060101010101" pitchFamily="49" charset="-122"/>
                <a:cs typeface="Arial" panose="020B0604020202020204"/>
                <a:sym typeface="+mn-ea"/>
              </a:rPr>
              <a:t>“XX</a:t>
            </a:r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  <a:cs typeface="Arial" panose="020B0604020202020204"/>
                <a:sym typeface="+mn-ea"/>
              </a:rPr>
              <a:t>社</a:t>
            </a:r>
            <a:r>
              <a:rPr lang="en-US" altLang="zh-CN" sz="2400" b="1" dirty="0">
                <a:latin typeface="楷体" panose="02010609060101010101" pitchFamily="49" charset="-122"/>
                <a:ea typeface="楷体" panose="02010609060101010101" pitchFamily="49" charset="-122"/>
                <a:cs typeface="Arial" panose="020B0604020202020204"/>
                <a:sym typeface="+mn-ea"/>
              </a:rPr>
              <a:t>XX</a:t>
            </a:r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  <a:cs typeface="Arial" panose="020B0604020202020204"/>
                <a:sym typeface="+mn-ea"/>
              </a:rPr>
              <a:t>活动报销材料</a:t>
            </a:r>
            <a:r>
              <a:rPr lang="en-US" altLang="zh-CN" sz="2400" b="1" dirty="0">
                <a:latin typeface="楷体" panose="02010609060101010101" pitchFamily="49" charset="-122"/>
                <a:ea typeface="楷体" panose="02010609060101010101" pitchFamily="49" charset="-122"/>
                <a:cs typeface="Arial" panose="020B0604020202020204"/>
                <a:sym typeface="+mn-ea"/>
              </a:rPr>
              <a:t>”</a:t>
            </a:r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  <a:cs typeface="Arial" panose="020B0604020202020204"/>
                <a:sym typeface="+mn-ea"/>
              </a:rPr>
              <a:t>（</a:t>
            </a:r>
            <a:r>
              <a:rPr lang="en-US" altLang="zh-CN" sz="2400" b="1" dirty="0">
                <a:latin typeface="楷体" panose="02010609060101010101" pitchFamily="49" charset="-122"/>
                <a:ea typeface="楷体" panose="02010609060101010101" pitchFamily="49" charset="-122"/>
                <a:cs typeface="Arial" panose="020B0604020202020204"/>
                <a:sym typeface="+mn-ea"/>
              </a:rPr>
              <a:t>eg.</a:t>
            </a:r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  <a:cs typeface="Arial" panose="020B0604020202020204"/>
                <a:sym typeface="+mn-ea"/>
              </a:rPr>
              <a:t>排球社百团大战报销材料）并备注活动负责人</a:t>
            </a:r>
            <a:r>
              <a:rPr lang="zh-CN" altLang="en-US" sz="24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Arial" panose="020B0604020202020204"/>
                <a:sym typeface="+mn-ea"/>
              </a:rPr>
              <a:t>姓名</a:t>
            </a:r>
            <a:r>
              <a:rPr lang="en-US" altLang="zh-CN" sz="24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Arial" panose="020B0604020202020204"/>
                <a:sym typeface="+mn-ea"/>
              </a:rPr>
              <a:t>+</a:t>
            </a:r>
            <a:r>
              <a:rPr lang="zh-CN" altLang="en-US" sz="24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Arial" panose="020B0604020202020204"/>
                <a:sym typeface="+mn-ea"/>
              </a:rPr>
              <a:t>学号</a:t>
            </a:r>
            <a:r>
              <a:rPr lang="zh-CN" altLang="en-US" sz="3600" b="1" dirty="0">
                <a:latin typeface="楷体" panose="02010609060101010101" pitchFamily="49" charset="-122"/>
                <a:ea typeface="楷体" panose="02010609060101010101" pitchFamily="49" charset="-122"/>
                <a:cs typeface="Arial" panose="020B0604020202020204"/>
                <a:sym typeface="+mn-ea"/>
              </a:rPr>
              <a:t> </a:t>
            </a:r>
            <a:r>
              <a:rPr lang="en-US" altLang="zh-CN" sz="3600" b="1" dirty="0">
                <a:latin typeface="楷体" panose="02010609060101010101" pitchFamily="49" charset="-122"/>
                <a:ea typeface="楷体" panose="02010609060101010101" pitchFamily="49" charset="-122"/>
                <a:cs typeface="Arial" panose="020B0604020202020204"/>
                <a:sym typeface="+mn-ea"/>
              </a:rPr>
              <a:t> </a:t>
            </a:r>
          </a:p>
          <a:p>
            <a:pPr lvl="0" indent="0" rtl="0">
              <a:buNone/>
            </a:pPr>
            <a:r>
              <a:rPr lang="en-US" altLang="zh-CN" sz="3200" dirty="0">
                <a:solidFill>
                  <a:srgbClr val="FF0000"/>
                </a:solidFill>
                <a:highlight>
                  <a:srgbClr val="FFFF00"/>
                </a:highlight>
                <a:latin typeface="楷体" panose="02010609060101010101" pitchFamily="49" charset="-122"/>
                <a:ea typeface="楷体" panose="02010609060101010101" pitchFamily="49" charset="-122"/>
                <a:cs typeface="Arial Black" panose="020B0A04020102020204" charset="0"/>
              </a:rPr>
              <a:t>saic@intl.zju.edu.cn   </a:t>
            </a:r>
            <a:r>
              <a:rPr lang="zh-CN" altLang="en-US" sz="3200" b="1" dirty="0">
                <a:solidFill>
                  <a:schemeClr val="tx1"/>
                </a:solidFill>
                <a:highlight>
                  <a:srgbClr val="FFFF00"/>
                </a:highlight>
                <a:latin typeface="楷体" panose="02010609060101010101" pitchFamily="49" charset="-122"/>
                <a:ea typeface="楷体" panose="02010609060101010101" pitchFamily="49" charset="-122"/>
                <a:cs typeface="Arial" panose="020B0604020202020204"/>
              </a:rPr>
              <a:t>抄送至</a:t>
            </a:r>
            <a:r>
              <a:rPr lang="en-US" altLang="zh-CN" sz="3200" dirty="0">
                <a:solidFill>
                  <a:srgbClr val="FF0000"/>
                </a:solidFill>
                <a:highlight>
                  <a:srgbClr val="FFFF00"/>
                </a:highlight>
                <a:latin typeface="楷体" panose="02010609060101010101" pitchFamily="49" charset="-122"/>
                <a:ea typeface="楷体" panose="02010609060101010101" pitchFamily="49" charset="-122"/>
                <a:cs typeface="Arial Black" panose="020B0A04020102020204" charset="0"/>
              </a:rPr>
              <a:t>jinyan.25@intl.zju.edu.cn</a:t>
            </a:r>
          </a:p>
        </p:txBody>
      </p:sp>
    </p:spTree>
    <p:extLst>
      <p:ext uri="{BB962C8B-B14F-4D97-AF65-F5344CB8AC3E}">
        <p14:creationId xmlns:p14="http://schemas.microsoft.com/office/powerpoint/2010/main" val="3174794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92FC8A5-87BC-0A00-C615-624B093306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5210" y="213489"/>
            <a:ext cx="5274503" cy="6550763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0D290338-9F42-6E94-6264-AE1E40C67A27}"/>
              </a:ext>
            </a:extLst>
          </p:cNvPr>
          <p:cNvSpPr txBox="1"/>
          <p:nvPr/>
        </p:nvSpPr>
        <p:spPr>
          <a:xfrm>
            <a:off x="677048" y="292775"/>
            <a:ext cx="6281057" cy="6690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900"/>
              </a:lnSpc>
            </a:pPr>
            <a:endParaRPr lang="zh-CN" alt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ts val="2900"/>
              </a:lnSpc>
            </a:pP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活动预决算表需要在</a:t>
            </a:r>
            <a:r>
              <a:rPr lang="zh-CN" altLang="en-US" b="1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一页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上，如果出现备注栏内容过多可以适当缩小字号</a:t>
            </a:r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ts val="2900"/>
              </a:lnSpc>
            </a:pPr>
            <a:r>
              <a:rPr lang="zh-CN" altLang="en-US" b="1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经费项目号码：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不需要填写</a:t>
            </a:r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ts val="2900"/>
              </a:lnSpc>
            </a:pPr>
            <a:r>
              <a:rPr lang="zh-CN" altLang="en-US" b="1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时间：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活动结束后</a:t>
            </a:r>
            <a:r>
              <a:rPr lang="zh-CN" altLang="en-US" b="1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填写预决算表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的时间</a:t>
            </a:r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ts val="2900"/>
              </a:lnSpc>
            </a:pPr>
            <a:r>
              <a:rPr lang="zh-CN" altLang="en-US" b="1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活动名称：</a:t>
            </a:r>
            <a:endParaRPr lang="en-US" altLang="zh-CN" b="1" dirty="0">
              <a:solidFill>
                <a:srgbClr val="0070C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ts val="2900"/>
              </a:lnSpc>
            </a:pPr>
            <a:r>
              <a:rPr lang="en-US" altLang="zh-CN" dirty="0" err="1">
                <a:latin typeface="楷体" panose="02010609060101010101" pitchFamily="49" charset="-122"/>
                <a:ea typeface="楷体" panose="02010609060101010101" pitchFamily="49" charset="-122"/>
              </a:rPr>
              <a:t>e.g</a:t>
            </a: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, 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百团大战</a:t>
            </a: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-xx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社  （社指大型活动）</a:t>
            </a:r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ts val="2900"/>
              </a:lnSpc>
            </a:pP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e.g.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 旧衣回收</a:t>
            </a: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-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红十字会  （社团日常活动）</a:t>
            </a:r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ts val="2900"/>
              </a:lnSpc>
            </a:pPr>
            <a:r>
              <a:rPr lang="zh-CN" altLang="en-US" b="1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主办单位：</a:t>
            </a:r>
            <a:endParaRPr lang="en-US" altLang="zh-CN" b="1" dirty="0">
              <a:solidFill>
                <a:srgbClr val="0070C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ts val="2900"/>
              </a:lnSpc>
            </a:pPr>
            <a:r>
              <a:rPr lang="zh-CN" altLang="en-US" b="1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社指大型活动：浙江大学国际校区团委</a:t>
            </a:r>
            <a:endParaRPr lang="en-US" altLang="zh-CN" b="1" dirty="0">
              <a:solidFill>
                <a:srgbClr val="C0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ts val="2900"/>
              </a:lnSpc>
            </a:pP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社团日常活动：社团名称，筹办社团在最后写（筹）</a:t>
            </a:r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ts val="2900"/>
              </a:lnSpc>
            </a:pPr>
            <a:r>
              <a:rPr lang="zh-CN" altLang="en-US" b="1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参加人数：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能登记参加人员名单的尽量登记，并按照该名单填写参加人数</a:t>
            </a:r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ts val="2900"/>
              </a:lnSpc>
            </a:pPr>
            <a:r>
              <a:rPr lang="zh-CN" altLang="en-US" b="1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活动日期、活动地点：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如实填写</a:t>
            </a:r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ts val="2900"/>
              </a:lnSpc>
            </a:pPr>
            <a:r>
              <a:rPr lang="zh-CN" altLang="en-US" b="1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参赛人数</a:t>
            </a:r>
            <a:r>
              <a:rPr lang="en-US" altLang="zh-CN" b="1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/</a:t>
            </a:r>
            <a:r>
              <a:rPr lang="zh-CN" altLang="en-US" b="1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队数，获奖人数</a:t>
            </a:r>
            <a:r>
              <a:rPr lang="en-US" altLang="zh-CN" b="1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/</a:t>
            </a:r>
            <a:r>
              <a:rPr lang="zh-CN" altLang="en-US" b="1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队数：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没有的话不需要填写</a:t>
            </a:r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ts val="2900"/>
              </a:lnSpc>
            </a:pPr>
            <a:r>
              <a:rPr lang="zh-CN" altLang="en-US" b="1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其他：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备注中罗列清楚</a:t>
            </a:r>
            <a:r>
              <a:rPr lang="zh-CN" altLang="en-US" b="1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所购物品单价</a:t>
            </a:r>
            <a:r>
              <a:rPr lang="en-US" altLang="zh-CN" b="1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*</a:t>
            </a:r>
            <a:r>
              <a:rPr lang="zh-CN" altLang="en-US" b="1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数量</a:t>
            </a:r>
            <a:r>
              <a:rPr lang="zh-CN" altLang="en-US" b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；</a:t>
            </a:r>
          </a:p>
          <a:p>
            <a:pPr>
              <a:lnSpc>
                <a:spcPts val="2900"/>
              </a:lnSpc>
            </a:pPr>
            <a:r>
              <a:rPr lang="zh-CN" altLang="en-US" b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en-US" altLang="zh-CN" b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            </a:t>
            </a:r>
            <a:r>
              <a:rPr lang="zh-CN" altLang="en-US" b="1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金额与核销金额一致，两列合计都需要填</a:t>
            </a:r>
            <a:endParaRPr lang="en-US" altLang="zh-CN" b="1" dirty="0">
              <a:solidFill>
                <a:srgbClr val="C0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5B34722-3AD9-02E1-DA20-2AB2FA23E16A}"/>
              </a:ext>
            </a:extLst>
          </p:cNvPr>
          <p:cNvSpPr txBox="1"/>
          <p:nvPr/>
        </p:nvSpPr>
        <p:spPr>
          <a:xfrm>
            <a:off x="1186873" y="291519"/>
            <a:ext cx="390207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latin typeface="+mn-ea"/>
                <a:sym typeface="+mn-ea"/>
              </a:rPr>
              <a:t>1.</a:t>
            </a:r>
            <a:r>
              <a:rPr lang="zh-CN" altLang="en-US" sz="3200" b="1" dirty="0">
                <a:latin typeface="+mn-ea"/>
                <a:sym typeface="+mn-ea"/>
              </a:rPr>
              <a:t>预决算表</a:t>
            </a:r>
            <a:endParaRPr lang="zh-CN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632246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87AE2AB7-A7E4-C59D-7516-D2D653A059B2}"/>
              </a:ext>
            </a:extLst>
          </p:cNvPr>
          <p:cNvSpPr txBox="1"/>
          <p:nvPr/>
        </p:nvSpPr>
        <p:spPr>
          <a:xfrm>
            <a:off x="539888" y="292775"/>
            <a:ext cx="6281057" cy="739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900"/>
              </a:lnSpc>
            </a:pPr>
            <a:endParaRPr lang="zh-CN" alt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E0EC2CB-237A-BEDC-789C-C2FE1A622E16}"/>
              </a:ext>
            </a:extLst>
          </p:cNvPr>
          <p:cNvSpPr txBox="1"/>
          <p:nvPr/>
        </p:nvSpPr>
        <p:spPr>
          <a:xfrm>
            <a:off x="1000471" y="513397"/>
            <a:ext cx="984440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2.</a:t>
            </a:r>
            <a:r>
              <a:rPr lang="zh-CN" altLang="en-US" sz="3200" b="1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发票+购物记录</a:t>
            </a:r>
            <a:r>
              <a:rPr lang="en-US" altLang="zh-CN" sz="3200" b="1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+</a:t>
            </a:r>
            <a:r>
              <a:rPr lang="zh-CN" altLang="en-US" sz="3200" b="1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支付记录（一项购物记录在一页）</a:t>
            </a:r>
            <a:endParaRPr lang="zh-CN" altLang="en-US" sz="32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2C4D54A-13E0-CB9E-B5C5-E87D59AC83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9060" y="2416175"/>
            <a:ext cx="5452110" cy="363664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FE8B8873-AF0C-1064-9333-E2C1E8082201}"/>
              </a:ext>
            </a:extLst>
          </p:cNvPr>
          <p:cNvSpPr txBox="1"/>
          <p:nvPr/>
        </p:nvSpPr>
        <p:spPr>
          <a:xfrm>
            <a:off x="914400" y="1032510"/>
            <a:ext cx="3764915" cy="165227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2800">
                <a:latin typeface="楷体" panose="02010609060101010101" pitchFamily="49" charset="-122"/>
                <a:ea typeface="楷体" panose="02010609060101010101" pitchFamily="49" charset="-122"/>
              </a:rPr>
              <a:t>保证发票整张完整可见</a:t>
            </a:r>
          </a:p>
          <a:p>
            <a:r>
              <a:rPr lang="zh-CN" altLang="en-US" sz="2800">
                <a:latin typeface="楷体" panose="02010609060101010101" pitchFamily="49" charset="-122"/>
                <a:ea typeface="楷体" panose="02010609060101010101" pitchFamily="49" charset="-122"/>
              </a:rPr>
              <a:t>抬头是浙江大学</a:t>
            </a:r>
          </a:p>
          <a:p>
            <a:r>
              <a:rPr lang="zh-CN" altLang="en-US" sz="2800">
                <a:latin typeface="楷体" panose="02010609060101010101" pitchFamily="49" charset="-122"/>
                <a:ea typeface="楷体" panose="02010609060101010101" pitchFamily="49" charset="-122"/>
              </a:rPr>
              <a:t>特别保证</a:t>
            </a:r>
            <a:r>
              <a:rPr lang="zh-CN" altLang="en-US" sz="280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二维码</a:t>
            </a:r>
            <a:r>
              <a:rPr lang="zh-CN" altLang="en-US" sz="2800">
                <a:latin typeface="楷体" panose="02010609060101010101" pitchFamily="49" charset="-122"/>
                <a:ea typeface="楷体" panose="02010609060101010101" pitchFamily="49" charset="-122"/>
              </a:rPr>
              <a:t>清晰！！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16EB02C-BE72-AC5F-AC13-C9833ECF8BC5}"/>
              </a:ext>
            </a:extLst>
          </p:cNvPr>
          <p:cNvSpPr txBox="1"/>
          <p:nvPr/>
        </p:nvSpPr>
        <p:spPr>
          <a:xfrm>
            <a:off x="5604510" y="1032510"/>
            <a:ext cx="6096000" cy="1383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发票类型：企业</a:t>
            </a:r>
            <a:endParaRPr lang="en-US" altLang="zh-CN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发票抬头：浙江大学</a:t>
            </a:r>
            <a:endParaRPr lang="en-US" altLang="zh-CN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税号：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12100000470095016Q</a:t>
            </a: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887A2629-B07E-A8A0-9275-266FCF9BC3FB}"/>
              </a:ext>
            </a:extLst>
          </p:cNvPr>
          <p:cNvSpPr/>
          <p:nvPr/>
        </p:nvSpPr>
        <p:spPr>
          <a:xfrm>
            <a:off x="1328420" y="2385695"/>
            <a:ext cx="962025" cy="911860"/>
          </a:xfrm>
          <a:prstGeom prst="ellipse">
            <a:avLst/>
          </a:prstGeom>
          <a:noFill/>
          <a:ln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83158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ED40FBF9-2C2B-8A5F-9971-63B0866EF7C7}"/>
              </a:ext>
            </a:extLst>
          </p:cNvPr>
          <p:cNvSpPr txBox="1"/>
          <p:nvPr/>
        </p:nvSpPr>
        <p:spPr>
          <a:xfrm>
            <a:off x="539888" y="292775"/>
            <a:ext cx="6281057" cy="739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900"/>
              </a:lnSpc>
            </a:pPr>
            <a:endParaRPr lang="zh-CN" alt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D134E98-CC48-924C-0CC6-3378FEDA0AD6}"/>
              </a:ext>
            </a:extLst>
          </p:cNvPr>
          <p:cNvSpPr txBox="1"/>
          <p:nvPr/>
        </p:nvSpPr>
        <p:spPr>
          <a:xfrm>
            <a:off x="1339907" y="448945"/>
            <a:ext cx="984440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2.</a:t>
            </a:r>
            <a:r>
              <a:rPr lang="zh-CN" altLang="en-US" sz="3200" b="1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发票+购物记录</a:t>
            </a:r>
            <a:r>
              <a:rPr lang="en-US" altLang="zh-CN" sz="3200" b="1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+</a:t>
            </a:r>
            <a:r>
              <a:rPr lang="zh-CN" altLang="en-US" sz="3200" b="1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支付记录（示例）</a:t>
            </a:r>
            <a:endParaRPr lang="zh-CN" altLang="en-US" sz="32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4" name="图片 3" descr="献血活动预决算表_00">
            <a:extLst>
              <a:ext uri="{FF2B5EF4-FFF2-40B4-BE49-F238E27FC236}">
                <a16:creationId xmlns:a16="http://schemas.microsoft.com/office/drawing/2014/main" id="{DB64A267-3E65-8EA1-6BD7-EA2344BC8F2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986" t="6546" r="9754" b="9731"/>
          <a:stretch>
            <a:fillRect/>
          </a:stretch>
        </p:blipFill>
        <p:spPr>
          <a:xfrm>
            <a:off x="1804035" y="1032510"/>
            <a:ext cx="3989705" cy="5741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008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D9971F-2895-2653-BEFD-9E720A8BB246}"/>
              </a:ext>
            </a:extLst>
          </p:cNvPr>
          <p:cNvSpPr txBox="1">
            <a:spLocks/>
          </p:cNvSpPr>
          <p:nvPr/>
        </p:nvSpPr>
        <p:spPr>
          <a:xfrm>
            <a:off x="1105535" y="306705"/>
            <a:ext cx="4794250" cy="132588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dirty="0">
                <a:latin typeface="楷体" panose="02010609060101010101" pitchFamily="49" charset="-122"/>
                <a:ea typeface="楷体" panose="02010609060101010101" pitchFamily="49" charset="-122"/>
              </a:rPr>
              <a:t>3. </a:t>
            </a:r>
            <a:r>
              <a:rPr lang="en-US" altLang="zh-CN" sz="3600" dirty="0" err="1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活动参与人员名单</a:t>
            </a:r>
            <a:endParaRPr lang="en-US" altLang="zh-CN" sz="36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9F84FAA-7ADC-4C5C-C4DF-0ED8E8CB13AD}"/>
              </a:ext>
            </a:extLst>
          </p:cNvPr>
          <p:cNvSpPr txBox="1"/>
          <p:nvPr/>
        </p:nvSpPr>
        <p:spPr>
          <a:xfrm>
            <a:off x="1221740" y="1186180"/>
            <a:ext cx="9293860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只需列出人员姓名即可</a:t>
            </a:r>
          </a:p>
          <a:p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eg.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社团日常活动：参与社员名单</a:t>
            </a:r>
          </a:p>
          <a:p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eg.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大型社团活动（百团大战，社团嘉年华）：不用填写</a:t>
            </a: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93B91932-D7C0-1109-6596-5EB0A7B40778}"/>
              </a:ext>
            </a:extLst>
          </p:cNvPr>
          <p:cNvSpPr>
            <a:spLocks noGrp="1"/>
          </p:cNvSpPr>
          <p:nvPr/>
        </p:nvSpPr>
        <p:spPr>
          <a:xfrm>
            <a:off x="737235" y="236410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dirty="0">
                <a:latin typeface="楷体" panose="02010609060101010101" pitchFamily="49" charset="-122"/>
                <a:ea typeface="楷体" panose="02010609060101010101" pitchFamily="49" charset="-122"/>
              </a:rPr>
              <a:t>4. </a:t>
            </a:r>
            <a:r>
              <a:rPr lang="zh-CN" altLang="en-US" sz="3600" dirty="0">
                <a:latin typeface="楷体" panose="02010609060101010101" pitchFamily="49" charset="-122"/>
                <a:ea typeface="楷体" panose="02010609060101010101" pitchFamily="49" charset="-122"/>
              </a:rPr>
              <a:t>食品 </a:t>
            </a:r>
            <a:r>
              <a:rPr lang="en-US" altLang="zh-CN" sz="3600" dirty="0">
                <a:latin typeface="楷体" panose="02010609060101010101" pitchFamily="49" charset="-122"/>
                <a:ea typeface="楷体" panose="02010609060101010101" pitchFamily="49" charset="-122"/>
              </a:rPr>
              <a:t>&amp; </a:t>
            </a:r>
            <a:r>
              <a:rPr lang="zh-CN" altLang="en-US" sz="3600" dirty="0">
                <a:latin typeface="楷体" panose="02010609060101010101" pitchFamily="49" charset="-122"/>
                <a:ea typeface="楷体" panose="02010609060101010101" pitchFamily="49" charset="-122"/>
              </a:rPr>
              <a:t>奖品</a:t>
            </a:r>
            <a:r>
              <a:rPr lang="zh-CN" altLang="en-US" sz="3600" b="1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（都需要提供发放名单）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1534524-F28F-4D98-B888-E1C336AFFE33}"/>
              </a:ext>
            </a:extLst>
          </p:cNvPr>
          <p:cNvSpPr txBox="1"/>
          <p:nvPr/>
        </p:nvSpPr>
        <p:spPr>
          <a:xfrm>
            <a:off x="1105535" y="3471545"/>
            <a:ext cx="8069580" cy="1353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楷体" panose="02010609060101010101" pitchFamily="49" charset="-122"/>
                <a:ea typeface="楷体" panose="02010609060101010101" pitchFamily="49" charset="-122"/>
              </a:rPr>
              <a:t>食品不超过该材料报销总金额的</a:t>
            </a:r>
            <a:r>
              <a:rPr lang="en-US" altLang="zh-CN" sz="3200" dirty="0">
                <a:latin typeface="楷体" panose="02010609060101010101" pitchFamily="49" charset="-122"/>
                <a:ea typeface="楷体" panose="02010609060101010101" pitchFamily="49" charset="-122"/>
              </a:rPr>
              <a:t>10%</a:t>
            </a:r>
          </a:p>
          <a:p>
            <a:r>
              <a:rPr lang="zh-CN" altLang="en-US" sz="3200" dirty="0">
                <a:latin typeface="楷体" panose="02010609060101010101" pitchFamily="49" charset="-122"/>
                <a:ea typeface="楷体" panose="02010609060101010101" pitchFamily="49" charset="-122"/>
              </a:rPr>
              <a:t>奖品不超过该报销材料总金额的</a:t>
            </a:r>
            <a:r>
              <a:rPr lang="en-US" altLang="zh-CN" sz="3200" dirty="0">
                <a:latin typeface="楷体" panose="02010609060101010101" pitchFamily="49" charset="-122"/>
                <a:ea typeface="楷体" panose="02010609060101010101" pitchFamily="49" charset="-122"/>
              </a:rPr>
              <a:t>10%</a:t>
            </a:r>
            <a:endParaRPr lang="en-US" altLang="zh-CN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endParaRPr lang="zh-CN" alt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A5C421CA-6BE6-A73E-72CA-47637CF95DF3}"/>
              </a:ext>
            </a:extLst>
          </p:cNvPr>
          <p:cNvSpPr>
            <a:spLocks noGrp="1"/>
          </p:cNvSpPr>
          <p:nvPr/>
        </p:nvSpPr>
        <p:spPr>
          <a:xfrm>
            <a:off x="737235" y="4562475"/>
            <a:ext cx="10308590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dirty="0">
                <a:latin typeface="楷体" panose="02010609060101010101" pitchFamily="49" charset="-122"/>
                <a:ea typeface="楷体" panose="02010609060101010101" pitchFamily="49" charset="-122"/>
              </a:rPr>
              <a:t>5. </a:t>
            </a:r>
            <a:r>
              <a:rPr lang="zh-CN" altLang="en-US" sz="36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推文/活动图片</a:t>
            </a:r>
          </a:p>
          <a:p>
            <a:endParaRPr lang="zh-CN" altLang="en-US" sz="3600" dirty="0">
              <a:latin typeface="楷体" panose="02010609060101010101" pitchFamily="49" charset="-122"/>
              <a:ea typeface="楷体" panose="02010609060101010101" pitchFamily="49" charset="-122"/>
              <a:sym typeface="+mn-ea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62D5EF7-D486-2410-CBD2-F717B8AE2A69}"/>
              </a:ext>
            </a:extLst>
          </p:cNvPr>
          <p:cNvSpPr txBox="1"/>
          <p:nvPr/>
        </p:nvSpPr>
        <p:spPr>
          <a:xfrm>
            <a:off x="1221740" y="5344160"/>
            <a:ext cx="6656705" cy="860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能证明开展/参加了活动就行</a:t>
            </a:r>
          </a:p>
          <a:p>
            <a:endParaRPr lang="zh-CN" altLang="en-US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71939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2"/>
          <p:cNvSpPr txBox="1"/>
          <p:nvPr>
            <p:custDataLst>
              <p:tags r:id="rId1"/>
            </p:custDataLst>
          </p:nvPr>
        </p:nvSpPr>
        <p:spPr>
          <a:xfrm>
            <a:off x="887229" y="1653399"/>
            <a:ext cx="4621101" cy="456154"/>
          </a:xfrm>
          <a:prstGeom prst="rect">
            <a:avLst/>
          </a:prstGeom>
          <a:noFill/>
        </p:spPr>
        <p:txBody>
          <a:bodyPr wrap="square" lIns="85983" tIns="42991" rIns="85983" bIns="42991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1249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1249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1249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1249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r>
              <a:rPr lang="zh-CN" altLang="en-US" sz="2400" b="1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rPr>
              <a:t>指导老师：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3247" y="646779"/>
            <a:ext cx="2153246" cy="7871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04039" y="829344"/>
            <a:ext cx="38210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</a:rPr>
              <a:t>01</a:t>
            </a:r>
            <a:r>
              <a:rPr lang="zh-CN" altLang="en-US" sz="4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</a:rPr>
              <a:t> 社指成员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3985979" y="1899933"/>
            <a:ext cx="3614135" cy="581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ZJUI</a:t>
            </a:r>
            <a:r>
              <a:rPr kumimoji="1"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辅导员 王威老师</a:t>
            </a:r>
            <a:endParaRPr kumimoji="1" lang="en-US" altLang="zh-CN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414540" y="2814517"/>
            <a:ext cx="2293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</a:rPr>
              <a:t>社指负责人：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3985979" y="3320023"/>
            <a:ext cx="7525440" cy="2797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李锦威：活动组织</a:t>
            </a:r>
            <a:endParaRPr kumimoji="1" lang="en-US" altLang="zh-CN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张金泽：综合组负责人（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联络社团，纪实考核</a:t>
            </a:r>
            <a:r>
              <a:rPr kumimoji="1"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）</a:t>
            </a:r>
            <a:endParaRPr kumimoji="1" lang="en-US" altLang="zh-CN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项诗涵：报销组负责人（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报销汇总，财务管理</a:t>
            </a:r>
            <a:r>
              <a:rPr kumimoji="1"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）</a:t>
            </a:r>
            <a:endParaRPr kumimoji="1" lang="en-US" altLang="zh-CN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俞盈盈：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新闻</a:t>
            </a:r>
            <a:r>
              <a:rPr kumimoji="1"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组负责人（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审核物料，输出推文 </a:t>
            </a:r>
            <a:r>
              <a:rPr kumimoji="1"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）</a:t>
            </a:r>
            <a:endParaRPr kumimoji="1" lang="en-US" altLang="zh-CN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徐秋凡：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品牌</a:t>
            </a:r>
            <a:r>
              <a:rPr kumimoji="1"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组负责人（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搭建平台，优化咨询 </a:t>
            </a:r>
            <a:r>
              <a:rPr kumimoji="1"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）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5D2BD0-108A-630C-874B-280F164F794B}"/>
              </a:ext>
            </a:extLst>
          </p:cNvPr>
          <p:cNvSpPr txBox="1">
            <a:spLocks/>
          </p:cNvSpPr>
          <p:nvPr/>
        </p:nvSpPr>
        <p:spPr>
          <a:xfrm>
            <a:off x="989907" y="509732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b="1" dirty="0">
                <a:latin typeface="楷体" panose="02010609060101010101" pitchFamily="49" charset="-122"/>
                <a:ea typeface="楷体" panose="02010609060101010101" pitchFamily="49" charset="-122"/>
              </a:rPr>
              <a:t>6.</a:t>
            </a:r>
            <a:r>
              <a:rPr lang="zh-CN" altLang="en-US" sz="3600" b="1" dirty="0">
                <a:latin typeface="楷体" panose="02010609060101010101" pitchFamily="49" charset="-122"/>
                <a:ea typeface="楷体" panose="02010609060101010101" pitchFamily="49" charset="-122"/>
              </a:rPr>
              <a:t>支付情况说明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DC535E4-71AD-C196-F7D2-B2009CF188EB}"/>
              </a:ext>
            </a:extLst>
          </p:cNvPr>
          <p:cNvSpPr txBox="1"/>
          <p:nvPr/>
        </p:nvSpPr>
        <p:spPr>
          <a:xfrm>
            <a:off x="1063388" y="2056090"/>
            <a:ext cx="9430603" cy="11900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200"/>
              </a:lnSpc>
            </a:pP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若存在发票金额与支付金额不相等，报销金额与发票金额总和不一致等情况，请</a:t>
            </a:r>
            <a:r>
              <a:rPr lang="zh-CN" altLang="en-US" sz="2800" b="1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如实填写支付情况说明</a:t>
            </a:r>
            <a:endParaRPr lang="en-US" altLang="zh-CN" sz="2800" b="1" dirty="0">
              <a:solidFill>
                <a:srgbClr val="C0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endParaRPr lang="zh-CN" alt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08317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5C4D8B4A-E101-92EB-7679-1C48D41CF7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9675" y="2947374"/>
            <a:ext cx="3072650" cy="963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313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05250CBE-4651-D985-CE32-D7365FA5CC8E}"/>
              </a:ext>
            </a:extLst>
          </p:cNvPr>
          <p:cNvSpPr txBox="1"/>
          <p:nvPr/>
        </p:nvSpPr>
        <p:spPr>
          <a:xfrm>
            <a:off x="554771" y="461531"/>
            <a:ext cx="11081983" cy="59391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lvl="0" indent="-228600" rtl="0">
              <a:buChar char="•"/>
            </a:pPr>
            <a:r>
              <a:rPr lang="zh-CN" altLang="zh-CN" sz="2400" baseline="0" dirty="0">
                <a:latin typeface="楷体" panose="02010609060101010101" pitchFamily="49" charset="-122"/>
                <a:ea typeface="楷体" panose="02010609060101010101" pitchFamily="49" charset="-122"/>
                <a:cs typeface="Arial" panose="020B0604020202020204"/>
              </a:rPr>
              <a:t>将所有材料以</a:t>
            </a:r>
            <a:r>
              <a:rPr lang="zh-CN" altLang="zh-CN" sz="2800" b="1" baseline="0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Arial" panose="020B0604020202020204"/>
              </a:rPr>
              <a:t>pdf的形式</a:t>
            </a:r>
            <a:r>
              <a:rPr lang="zh-CN" altLang="en-US" sz="2400" baseline="0" dirty="0">
                <a:latin typeface="楷体" panose="02010609060101010101" pitchFamily="49" charset="-122"/>
                <a:ea typeface="楷体" panose="02010609060101010101" pitchFamily="49" charset="-122"/>
                <a:cs typeface="Arial" panose="020B0604020202020204"/>
              </a:rPr>
              <a:t>发送至社指邮箱：</a:t>
            </a:r>
            <a:r>
              <a:rPr lang="en-US" altLang="zh-CN" sz="2400" dirty="0">
                <a:solidFill>
                  <a:srgbClr val="FF0000"/>
                </a:solidFill>
                <a:highlight>
                  <a:srgbClr val="FFFF00"/>
                </a:highlight>
                <a:latin typeface="楷体" panose="02010609060101010101" pitchFamily="49" charset="-122"/>
                <a:ea typeface="楷体" panose="02010609060101010101" pitchFamily="49" charset="-122"/>
                <a:cs typeface="Arial Black" panose="020B0A04020102020204" charset="0"/>
                <a:sym typeface="+mn-ea"/>
              </a:rPr>
              <a:t>saic@intl.zju.edu.cn </a:t>
            </a:r>
            <a:r>
              <a:rPr lang="zh-CN" altLang="en-US" sz="2400" b="1" dirty="0">
                <a:highlight>
                  <a:srgbClr val="FFFF00"/>
                </a:highlight>
                <a:latin typeface="楷体" panose="02010609060101010101" pitchFamily="49" charset="-122"/>
                <a:ea typeface="楷体" panose="02010609060101010101" pitchFamily="49" charset="-122"/>
                <a:cs typeface="Arial" panose="020B0604020202020204"/>
                <a:sym typeface="+mn-ea"/>
              </a:rPr>
              <a:t>抄送至</a:t>
            </a:r>
            <a:r>
              <a:rPr lang="en-US" altLang="zh-CN" sz="2400" dirty="0">
                <a:solidFill>
                  <a:srgbClr val="FF0000"/>
                </a:solidFill>
                <a:highlight>
                  <a:srgbClr val="FFFF00"/>
                </a:highlight>
                <a:latin typeface="楷体" panose="02010609060101010101" pitchFamily="49" charset="-122"/>
                <a:ea typeface="楷体" panose="02010609060101010101" pitchFamily="49" charset="-122"/>
                <a:cs typeface="Arial Black" panose="020B0A04020102020204" charset="0"/>
                <a:sym typeface="+mn-ea"/>
              </a:rPr>
              <a:t>jinyan.25@intl.zju.edu.cn</a:t>
            </a:r>
          </a:p>
          <a:p>
            <a:pPr lvl="0" indent="0" rtl="0">
              <a:buNone/>
            </a:pPr>
            <a:r>
              <a:rPr lang="en-US" altLang="zh-CN" sz="2400" baseline="0" dirty="0">
                <a:latin typeface="楷体" panose="02010609060101010101" pitchFamily="49" charset="-122"/>
                <a:ea typeface="楷体" panose="02010609060101010101" pitchFamily="49" charset="-122"/>
                <a:cs typeface="Arial" panose="020B0604020202020204"/>
              </a:rPr>
              <a:t>  </a:t>
            </a:r>
            <a:r>
              <a:rPr lang="zh-CN" altLang="en-US" sz="2400" b="1" baseline="0" dirty="0">
                <a:latin typeface="楷体" panose="02010609060101010101" pitchFamily="49" charset="-122"/>
                <a:ea typeface="楷体" panose="02010609060101010101" pitchFamily="49" charset="-122"/>
                <a:cs typeface="Arial" panose="020B0604020202020204"/>
              </a:rPr>
              <a:t>文件命名为</a:t>
            </a:r>
            <a:r>
              <a:rPr lang="en-US" altLang="zh-CN" sz="2400" b="1" baseline="0" dirty="0">
                <a:latin typeface="楷体" panose="02010609060101010101" pitchFamily="49" charset="-122"/>
                <a:ea typeface="楷体" panose="02010609060101010101" pitchFamily="49" charset="-122"/>
                <a:cs typeface="Arial" panose="020B0604020202020204"/>
              </a:rPr>
              <a:t>“XX</a:t>
            </a:r>
            <a:r>
              <a:rPr lang="zh-CN" altLang="en-US" sz="2400" b="1" baseline="0" dirty="0">
                <a:latin typeface="楷体" panose="02010609060101010101" pitchFamily="49" charset="-122"/>
                <a:ea typeface="楷体" panose="02010609060101010101" pitchFamily="49" charset="-122"/>
                <a:cs typeface="Arial" panose="020B0604020202020204"/>
              </a:rPr>
              <a:t>社</a:t>
            </a:r>
            <a:r>
              <a:rPr lang="en-US" altLang="zh-CN" sz="2400" b="1" baseline="0" dirty="0">
                <a:latin typeface="楷体" panose="02010609060101010101" pitchFamily="49" charset="-122"/>
                <a:ea typeface="楷体" panose="02010609060101010101" pitchFamily="49" charset="-122"/>
                <a:cs typeface="Arial" panose="020B0604020202020204"/>
              </a:rPr>
              <a:t>XX</a:t>
            </a:r>
            <a:r>
              <a:rPr lang="zh-CN" altLang="en-US" sz="2400" b="1" baseline="0" dirty="0">
                <a:latin typeface="楷体" panose="02010609060101010101" pitchFamily="49" charset="-122"/>
                <a:ea typeface="楷体" panose="02010609060101010101" pitchFamily="49" charset="-122"/>
                <a:cs typeface="Arial" panose="020B0604020202020204"/>
              </a:rPr>
              <a:t>活动报销材料</a:t>
            </a:r>
            <a:r>
              <a:rPr lang="en-US" altLang="zh-CN" sz="2400" b="1" baseline="0" dirty="0">
                <a:latin typeface="楷体" panose="02010609060101010101" pitchFamily="49" charset="-122"/>
                <a:ea typeface="楷体" panose="02010609060101010101" pitchFamily="49" charset="-122"/>
                <a:cs typeface="Arial" panose="020B0604020202020204"/>
              </a:rPr>
              <a:t>”</a:t>
            </a:r>
            <a:r>
              <a:rPr lang="zh-CN" altLang="en-US" sz="2400" b="1" baseline="0" dirty="0">
                <a:latin typeface="楷体" panose="02010609060101010101" pitchFamily="49" charset="-122"/>
                <a:ea typeface="楷体" panose="02010609060101010101" pitchFamily="49" charset="-122"/>
                <a:cs typeface="Arial" panose="020B0604020202020204"/>
              </a:rPr>
              <a:t>（</a:t>
            </a:r>
            <a:r>
              <a:rPr lang="en-US" altLang="zh-CN" sz="2400" b="1" baseline="0" dirty="0">
                <a:latin typeface="楷体" panose="02010609060101010101" pitchFamily="49" charset="-122"/>
                <a:ea typeface="楷体" panose="02010609060101010101" pitchFamily="49" charset="-122"/>
                <a:cs typeface="Arial" panose="020B0604020202020204"/>
              </a:rPr>
              <a:t>eg.</a:t>
            </a:r>
            <a:r>
              <a:rPr lang="zh-CN" altLang="en-US" sz="2400" b="1" baseline="0" dirty="0">
                <a:latin typeface="楷体" panose="02010609060101010101" pitchFamily="49" charset="-122"/>
                <a:ea typeface="楷体" panose="02010609060101010101" pitchFamily="49" charset="-122"/>
                <a:cs typeface="Arial" panose="020B0604020202020204"/>
              </a:rPr>
              <a:t>排球社百团大战报销材料）</a:t>
            </a:r>
          </a:p>
          <a:p>
            <a:pPr lvl="0" indent="0" rtl="0">
              <a:buNone/>
            </a:pPr>
            <a:r>
              <a:rPr lang="zh-CN" altLang="en-US" sz="2400" b="1" baseline="0" dirty="0">
                <a:latin typeface="楷体" panose="02010609060101010101" pitchFamily="49" charset="-122"/>
                <a:ea typeface="楷体" panose="02010609060101010101" pitchFamily="49" charset="-122"/>
                <a:cs typeface="Arial" panose="020B0604020202020204"/>
              </a:rPr>
              <a:t> </a:t>
            </a:r>
            <a:r>
              <a:rPr lang="en-US" altLang="zh-CN" sz="2400" b="1" baseline="0" dirty="0">
                <a:latin typeface="楷体" panose="02010609060101010101" pitchFamily="49" charset="-122"/>
                <a:ea typeface="楷体" panose="02010609060101010101" pitchFamily="49" charset="-122"/>
                <a:cs typeface="Arial" panose="020B0604020202020204"/>
              </a:rPr>
              <a:t> </a:t>
            </a:r>
            <a:r>
              <a:rPr lang="zh-CN" altLang="en-US" sz="2400" b="1" baseline="0" dirty="0">
                <a:latin typeface="楷体" panose="02010609060101010101" pitchFamily="49" charset="-122"/>
                <a:ea typeface="楷体" panose="02010609060101010101" pitchFamily="49" charset="-122"/>
                <a:cs typeface="Arial" panose="020B0604020202020204"/>
              </a:rPr>
              <a:t>邮件主题命名为</a:t>
            </a:r>
            <a:r>
              <a:rPr lang="en-US" altLang="zh-CN" sz="2400" b="1" baseline="0" dirty="0">
                <a:latin typeface="楷体" panose="02010609060101010101" pitchFamily="49" charset="-122"/>
                <a:ea typeface="楷体" panose="02010609060101010101" pitchFamily="49" charset="-122"/>
                <a:cs typeface="Arial" panose="020B0604020202020204"/>
              </a:rPr>
              <a:t>“</a:t>
            </a:r>
            <a:r>
              <a:rPr lang="en-US" altLang="zh-CN" sz="2400" b="1" dirty="0">
                <a:latin typeface="楷体" panose="02010609060101010101" pitchFamily="49" charset="-122"/>
                <a:ea typeface="楷体" panose="02010609060101010101" pitchFamily="49" charset="-122"/>
                <a:cs typeface="Arial" panose="020B0604020202020204"/>
                <a:sym typeface="+mn-ea"/>
              </a:rPr>
              <a:t>XX</a:t>
            </a:r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  <a:cs typeface="Arial" panose="020B0604020202020204"/>
                <a:sym typeface="+mn-ea"/>
              </a:rPr>
              <a:t>社</a:t>
            </a:r>
            <a:r>
              <a:rPr lang="en-US" altLang="zh-CN" sz="2400" b="1" dirty="0">
                <a:latin typeface="楷体" panose="02010609060101010101" pitchFamily="49" charset="-122"/>
                <a:ea typeface="楷体" panose="02010609060101010101" pitchFamily="49" charset="-122"/>
                <a:cs typeface="Arial" panose="020B0604020202020204"/>
                <a:sym typeface="+mn-ea"/>
              </a:rPr>
              <a:t>XX</a:t>
            </a:r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  <a:cs typeface="Arial" panose="020B0604020202020204"/>
                <a:sym typeface="+mn-ea"/>
              </a:rPr>
              <a:t>活动报销材料</a:t>
            </a:r>
            <a:r>
              <a:rPr lang="en-US" altLang="zh-CN" sz="2400" b="1" baseline="0" dirty="0">
                <a:latin typeface="楷体" panose="02010609060101010101" pitchFamily="49" charset="-122"/>
                <a:ea typeface="楷体" panose="02010609060101010101" pitchFamily="49" charset="-122"/>
                <a:cs typeface="Arial" panose="020B0604020202020204"/>
              </a:rPr>
              <a:t>”</a:t>
            </a:r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  <a:cs typeface="Arial" panose="020B0604020202020204"/>
                <a:sym typeface="+mn-ea"/>
              </a:rPr>
              <a:t>（</a:t>
            </a:r>
            <a:r>
              <a:rPr lang="en-US" altLang="zh-CN" sz="2400" b="1" dirty="0">
                <a:latin typeface="楷体" panose="02010609060101010101" pitchFamily="49" charset="-122"/>
                <a:ea typeface="楷体" panose="02010609060101010101" pitchFamily="49" charset="-122"/>
                <a:cs typeface="Arial" panose="020B0604020202020204"/>
                <a:sym typeface="+mn-ea"/>
              </a:rPr>
              <a:t>eg.</a:t>
            </a:r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  <a:cs typeface="Arial" panose="020B0604020202020204"/>
                <a:sym typeface="+mn-ea"/>
              </a:rPr>
              <a:t>排球社百团大战报销材料）</a:t>
            </a:r>
            <a:endParaRPr lang="zh-CN" altLang="en-US" sz="2400" b="1" baseline="0" dirty="0">
              <a:latin typeface="楷体" panose="02010609060101010101" pitchFamily="49" charset="-122"/>
              <a:ea typeface="楷体" panose="02010609060101010101" pitchFamily="49" charset="-122"/>
              <a:cs typeface="Arial" panose="020B0604020202020204"/>
            </a:endParaRPr>
          </a:p>
          <a:p>
            <a:pPr lvl="0" indent="0" rtl="0">
              <a:buNone/>
            </a:pP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  <a:cs typeface="Arial" panose="020B0604020202020204"/>
              </a:rPr>
              <a:t>  </a:t>
            </a:r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  <a:cs typeface="Arial" panose="020B0604020202020204"/>
              </a:rPr>
              <a:t>备注</a:t>
            </a:r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  <a:cs typeface="Arial" panose="020B0604020202020204"/>
                <a:sym typeface="+mn-ea"/>
              </a:rPr>
              <a:t>活动负责人</a:t>
            </a:r>
            <a:r>
              <a:rPr lang="zh-CN" altLang="en-US" sz="24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Arial" panose="020B0604020202020204"/>
                <a:sym typeface="+mn-ea"/>
              </a:rPr>
              <a:t>姓名</a:t>
            </a:r>
            <a:r>
              <a:rPr lang="en-US" altLang="zh-CN" sz="24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Arial" panose="020B0604020202020204"/>
                <a:sym typeface="+mn-ea"/>
              </a:rPr>
              <a:t>+</a:t>
            </a:r>
            <a:r>
              <a:rPr lang="zh-CN" altLang="en-US" sz="24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Arial" panose="020B0604020202020204"/>
                <a:sym typeface="+mn-ea"/>
              </a:rPr>
              <a:t>学号</a:t>
            </a:r>
          </a:p>
          <a:p>
            <a:pPr lvl="0" indent="0" rtl="0">
              <a:buNone/>
            </a:pPr>
            <a:endParaRPr lang="zh-CN" altLang="zh-CN" sz="2400" dirty="0">
              <a:latin typeface="楷体" panose="02010609060101010101" pitchFamily="49" charset="-122"/>
              <a:ea typeface="楷体" panose="02010609060101010101" pitchFamily="49" charset="-122"/>
              <a:cs typeface="Arial" panose="020B0604020202020204"/>
            </a:endParaRPr>
          </a:p>
          <a:p>
            <a:pPr marL="228600" lvl="0" indent="-228600" rtl="0">
              <a:buChar char="•"/>
            </a:pPr>
            <a:r>
              <a:rPr lang="zh-CN" altLang="zh-CN" sz="2400" baseline="0" dirty="0">
                <a:latin typeface="楷体" panose="02010609060101010101" pitchFamily="49" charset="-122"/>
                <a:ea typeface="楷体" panose="02010609060101010101" pitchFamily="49" charset="-122"/>
                <a:cs typeface="Arial" panose="020B0604020202020204"/>
              </a:rPr>
              <a:t>干事审核材料是否齐全、是否符合规定，完成审核后会邮件通知各社团财务负责人</a:t>
            </a: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  <a:cs typeface="Arial" panose="020B0604020202020204"/>
              </a:rPr>
              <a:t>​</a:t>
            </a:r>
          </a:p>
          <a:p>
            <a:pPr lvl="0" rtl="0"/>
            <a:endParaRPr lang="en-US" altLang="zh-CN" sz="2400" dirty="0">
              <a:latin typeface="楷体" panose="02010609060101010101" pitchFamily="49" charset="-122"/>
              <a:ea typeface="楷体" panose="02010609060101010101" pitchFamily="49" charset="-122"/>
              <a:cs typeface="Arial" panose="020B0604020202020204"/>
            </a:endParaRPr>
          </a:p>
          <a:p>
            <a:pPr marL="228600" indent="-228600">
              <a:buChar char="•"/>
            </a:pPr>
            <a:r>
              <a:rPr lang="zh-CN" altLang="zh-CN" sz="2400" baseline="0" dirty="0">
                <a:latin typeface="楷体" panose="02010609060101010101" pitchFamily="49" charset="-122"/>
                <a:ea typeface="楷体" panose="02010609060101010101" pitchFamily="49" charset="-122"/>
                <a:cs typeface="Arial" panose="020B0604020202020204"/>
              </a:rPr>
              <a:t>审核通过之后会走后续流程</a:t>
            </a: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  <a:cs typeface="Arial" panose="020B0604020202020204"/>
              </a:rPr>
              <a:t>​</a:t>
            </a:r>
          </a:p>
          <a:p>
            <a:pPr marL="685800" lvl="1" indent="-228600">
              <a:buChar char="•"/>
            </a:pPr>
            <a:r>
              <a:rPr lang="zh-CN" altLang="zh-CN" sz="2000" baseline="0" dirty="0">
                <a:latin typeface="楷体" panose="02010609060101010101" pitchFamily="49" charset="-122"/>
                <a:ea typeface="楷体" panose="02010609060101010101" pitchFamily="49" charset="-122"/>
                <a:cs typeface="Arial" panose="020B0604020202020204"/>
              </a:rPr>
              <a:t>一般来说，大概需要一周左右的时间</a:t>
            </a:r>
            <a:r>
              <a:rPr lang="en-US" altLang="zh-CN" sz="2000" dirty="0">
                <a:latin typeface="楷体" panose="02010609060101010101" pitchFamily="49" charset="-122"/>
                <a:ea typeface="楷体" panose="02010609060101010101" pitchFamily="49" charset="-122"/>
                <a:cs typeface="Arial" panose="020B0604020202020204"/>
              </a:rPr>
              <a:t>​</a:t>
            </a:r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685800" lvl="2" indent="-228600" rtl="0">
              <a:buChar char="•"/>
            </a:pPr>
            <a:r>
              <a:rPr lang="zh-CN" altLang="zh-CN" sz="2000" b="1" baseline="0" dirty="0">
                <a:latin typeface="楷体" panose="02010609060101010101" pitchFamily="49" charset="-122"/>
                <a:ea typeface="楷体" panose="02010609060101010101" pitchFamily="49" charset="-122"/>
                <a:cs typeface="Arial" panose="020B0604020202020204"/>
              </a:rPr>
              <a:t>如果已经通过审核，报销迟迟未到，需要各社团主动跟进进度</a:t>
            </a:r>
            <a:r>
              <a:rPr lang="en-US" altLang="zh-CN" sz="2000" dirty="0">
                <a:latin typeface="楷体" panose="02010609060101010101" pitchFamily="49" charset="-122"/>
                <a:ea typeface="楷体" panose="02010609060101010101" pitchFamily="49" charset="-122"/>
                <a:cs typeface="Arial" panose="020B0604020202020204"/>
              </a:rPr>
              <a:t>​</a:t>
            </a:r>
          </a:p>
          <a:p>
            <a:pPr lvl="0" rtl="0"/>
            <a:endParaRPr lang="en-US" altLang="zh-CN" sz="2400" dirty="0">
              <a:latin typeface="楷体" panose="02010609060101010101" pitchFamily="49" charset="-122"/>
              <a:ea typeface="楷体" panose="02010609060101010101" pitchFamily="49" charset="-122"/>
              <a:cs typeface="Arial" panose="020B0604020202020204"/>
            </a:endParaRPr>
          </a:p>
          <a:p>
            <a:pPr marL="228600" lvl="0" indent="-228600" rtl="0">
              <a:buChar char="•"/>
            </a:pPr>
            <a:r>
              <a:rPr lang="zh-CN" altLang="zh-CN" sz="2400" b="1" baseline="0" dirty="0">
                <a:solidFill>
                  <a:schemeClr val="accent1"/>
                </a:solidFill>
                <a:latin typeface="楷体" panose="02010609060101010101" pitchFamily="49" charset="-122"/>
                <a:ea typeface="楷体" panose="02010609060101010101" pitchFamily="49" charset="-122"/>
                <a:cs typeface="Arial" panose="020B0604020202020204"/>
              </a:rPr>
              <a:t>日常报销须在活动结束后一个月内完成材料提交审核</a:t>
            </a:r>
            <a:r>
              <a:rPr lang="zh-CN" altLang="zh-CN" sz="2400" baseline="0" dirty="0">
                <a:latin typeface="楷体" panose="02010609060101010101" pitchFamily="49" charset="-122"/>
                <a:ea typeface="楷体" panose="02010609060101010101" pitchFamily="49" charset="-122"/>
                <a:cs typeface="Arial" panose="020B0604020202020204"/>
              </a:rPr>
              <a:t>，</a:t>
            </a:r>
            <a:r>
              <a:rPr lang="zh-CN" altLang="en-US" sz="2400" baseline="0" dirty="0">
                <a:latin typeface="楷体" panose="02010609060101010101" pitchFamily="49" charset="-122"/>
                <a:ea typeface="楷体" panose="02010609060101010101" pitchFamily="49" charset="-122"/>
                <a:cs typeface="Arial" panose="020B0604020202020204"/>
              </a:rPr>
              <a:t>社指大型活动请在规定的</a:t>
            </a:r>
            <a:r>
              <a:rPr lang="en-US" altLang="zh-CN" sz="2400" baseline="0" dirty="0">
                <a:latin typeface="楷体" panose="02010609060101010101" pitchFamily="49" charset="-122"/>
                <a:ea typeface="楷体" panose="02010609060101010101" pitchFamily="49" charset="-122"/>
                <a:cs typeface="Arial" panose="020B0604020202020204"/>
              </a:rPr>
              <a:t>DDL</a:t>
            </a:r>
            <a:r>
              <a:rPr lang="zh-CN" altLang="en-US" sz="2400" baseline="0" dirty="0">
                <a:latin typeface="楷体" panose="02010609060101010101" pitchFamily="49" charset="-122"/>
                <a:ea typeface="楷体" panose="02010609060101010101" pitchFamily="49" charset="-122"/>
                <a:cs typeface="Arial" panose="020B0604020202020204"/>
              </a:rPr>
              <a:t>前上交。</a:t>
            </a:r>
            <a:r>
              <a:rPr lang="zh-CN" altLang="zh-CN" sz="2400" baseline="0" dirty="0">
                <a:latin typeface="楷体" panose="02010609060101010101" pitchFamily="49" charset="-122"/>
                <a:ea typeface="楷体" panose="02010609060101010101" pitchFamily="49" charset="-122"/>
                <a:cs typeface="Arial" panose="020B0604020202020204"/>
              </a:rPr>
              <a:t>逾期的发票</a:t>
            </a:r>
            <a:r>
              <a:rPr lang="zh-CN" altLang="zh-CN" sz="2400" b="1" baseline="0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Arial" panose="020B0604020202020204"/>
              </a:rPr>
              <a:t>不再受理</a:t>
            </a:r>
            <a:r>
              <a:rPr lang="zh-CN" altLang="zh-CN" sz="2400" baseline="0" dirty="0">
                <a:latin typeface="楷体" panose="02010609060101010101" pitchFamily="49" charset="-122"/>
                <a:ea typeface="楷体" panose="02010609060101010101" pitchFamily="49" charset="-122"/>
                <a:cs typeface="Arial" panose="020B0604020202020204"/>
              </a:rPr>
              <a:t>，各社团需自行解决。</a:t>
            </a: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  <a:cs typeface="Arial" panose="020B0604020202020204"/>
              </a:rPr>
              <a:t>​</a:t>
            </a:r>
            <a:r>
              <a:rPr lang="zh-CN" altLang="en-US" sz="2400" b="1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Arial" panose="020B0604020202020204"/>
              </a:rPr>
              <a:t>并且将在年末考核中扣分（每次逾期</a:t>
            </a:r>
            <a:r>
              <a:rPr lang="en-US" altLang="zh-CN" sz="2400" b="1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Arial" panose="020B0604020202020204"/>
              </a:rPr>
              <a:t>-0.5</a:t>
            </a:r>
            <a:r>
              <a:rPr lang="zh-CN" altLang="en-US" sz="2400" b="1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Arial" panose="020B0604020202020204"/>
              </a:rPr>
              <a:t>分）</a:t>
            </a:r>
            <a:endParaRPr lang="zh-CN" altLang="en-US" b="1" dirty="0">
              <a:solidFill>
                <a:srgbClr val="C0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98446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2"/>
          <p:cNvSpPr txBox="1"/>
          <p:nvPr>
            <p:custDataLst>
              <p:tags r:id="rId1"/>
            </p:custDataLst>
          </p:nvPr>
        </p:nvSpPr>
        <p:spPr>
          <a:xfrm>
            <a:off x="3641630" y="2326516"/>
            <a:ext cx="4621101" cy="1102484"/>
          </a:xfrm>
          <a:prstGeom prst="rect">
            <a:avLst/>
          </a:prstGeom>
          <a:noFill/>
        </p:spPr>
        <p:txBody>
          <a:bodyPr wrap="square" lIns="85983" tIns="42991" rIns="85983" bIns="42991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1249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1249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1249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1249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r>
              <a:rPr lang="zh-CN" altLang="en-US" sz="6600" b="1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rPr>
              <a:t>宣传与审核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3247" y="646779"/>
            <a:ext cx="2153246" cy="7871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84266769-C557-A995-D7A8-286EC242951F}"/>
              </a:ext>
            </a:extLst>
          </p:cNvPr>
          <p:cNvSpPr txBox="1"/>
          <p:nvPr/>
        </p:nvSpPr>
        <p:spPr>
          <a:xfrm>
            <a:off x="715732" y="662272"/>
            <a:ext cx="10860183" cy="51013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fontAlgn="auto">
              <a:spcAft>
                <a:spcPts val="500"/>
              </a:spcAft>
            </a:pPr>
            <a:r>
              <a: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社团海报张贴规范</a:t>
            </a:r>
            <a:endParaRPr lang="en-US" altLang="zh-CN" sz="28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indent="0" fontAlgn="auto">
              <a:spcAft>
                <a:spcPts val="500"/>
              </a:spcAft>
            </a:pPr>
            <a:endParaRPr lang="zh-CN" altLang="en-US" sz="28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indent="0" fontAlgn="auto">
              <a:spcAft>
                <a:spcPts val="500"/>
              </a:spcAft>
            </a:pP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若有</a:t>
            </a:r>
            <a:r>
              <a:rPr lang="zh-CN" altLang="en-US" sz="2400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在校区内张贴海报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的需求，需将制作完成的海报交由社指中心审核，审核要求如下：</a:t>
            </a:r>
          </a:p>
          <a:p>
            <a:pPr marL="285750" indent="-285750" fontAlgn="auto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海报</a:t>
            </a:r>
            <a:r>
              <a:rPr lang="zh-CN" altLang="en-US" sz="24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右下角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需署名社团名称（</a:t>
            </a: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“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浙江大学国际校区学生</a:t>
            </a: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xxx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社</a:t>
            </a: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”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）；</a:t>
            </a:r>
          </a:p>
          <a:p>
            <a:pPr marL="285750" indent="-285750" fontAlgn="auto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海报不得涉及敏感内容；</a:t>
            </a:r>
          </a:p>
          <a:p>
            <a:pPr marL="285750" indent="-285750" fontAlgn="auto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需用语得体规范，避免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拼写及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语法错误。</a:t>
            </a:r>
          </a:p>
          <a:p>
            <a:pPr indent="0" fontAlgn="auto">
              <a:spcAft>
                <a:spcPts val="500"/>
              </a:spcAft>
            </a:pP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审核通过后，社团需将需要张贴的海报送至</a:t>
            </a:r>
            <a:r>
              <a:rPr lang="zh-CN" altLang="en-US" sz="2400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食堂三楼学生活动中心社团指导中心办公室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，负责人将为</a:t>
            </a:r>
            <a:r>
              <a:rPr lang="zh-CN" altLang="en-US" sz="24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海报盖章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。盖章完成后，方可张贴海报。</a:t>
            </a:r>
            <a:endParaRPr lang="en-US" altLang="zh-CN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indent="0" fontAlgn="auto">
              <a:spcAft>
                <a:spcPts val="500"/>
              </a:spcAft>
            </a:pPr>
            <a:endParaRPr lang="en-US" altLang="zh-CN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spcAft>
                <a:spcPts val="500"/>
              </a:spcAft>
            </a:pP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审核</a:t>
            </a:r>
            <a:r>
              <a:rPr lang="zh-CN" altLang="en-US" sz="2400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负责人：</a:t>
            </a:r>
            <a:r>
              <a:rPr lang="zh-CN" altLang="en-US" sz="2400" b="1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丁羽奇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（可在钉钉或微信社长群中找到）</a:t>
            </a:r>
          </a:p>
          <a:p>
            <a:pPr indent="0" fontAlgn="auto">
              <a:spcAft>
                <a:spcPts val="500"/>
              </a:spcAft>
            </a:pPr>
            <a:endParaRPr lang="zh-CN" altLang="en-US" sz="16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A8D31A-7B10-F7DC-DEF2-21FF730839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51D5757-FC37-536B-C31E-397020B04E63}"/>
              </a:ext>
            </a:extLst>
          </p:cNvPr>
          <p:cNvSpPr txBox="1"/>
          <p:nvPr/>
        </p:nvSpPr>
        <p:spPr>
          <a:xfrm>
            <a:off x="626328" y="506076"/>
            <a:ext cx="6432394" cy="615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Aft>
                <a:spcPts val="500"/>
              </a:spcAft>
            </a:pPr>
            <a:r>
              <a: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推文宣传规范</a:t>
            </a:r>
            <a:endParaRPr lang="en-US" altLang="zh-CN" sz="28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fontAlgn="auto">
              <a:spcAft>
                <a:spcPts val="500"/>
              </a:spcAft>
            </a:pPr>
            <a:endParaRPr lang="zh-CN" altLang="en-US" sz="20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285750" indent="-285750" fontAlgn="auto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由社团自运营公众号发布的推文</a:t>
            </a:r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无需审核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</a:p>
          <a:p>
            <a:pPr marL="285750" indent="-28575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鼓励社团将各类活动投稿至</a:t>
            </a:r>
            <a:r>
              <a:rPr lang="en-US" altLang="zh-CN" sz="2000" dirty="0" err="1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Shaining</a:t>
            </a:r>
            <a:r>
              <a:rPr lang="zh-CN" altLang="en-US" sz="2000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国际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，重点要求如下：</a:t>
            </a:r>
            <a:endParaRPr lang="en-US" altLang="zh-CN" sz="20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742950" lvl="1" indent="-28575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专栏名称在“</a:t>
            </a:r>
            <a:r>
              <a:rPr lang="zh-CN" altLang="en-US" sz="2000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社团风采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”和“</a:t>
            </a:r>
            <a:r>
              <a:rPr lang="zh-CN" altLang="en-US" sz="2000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社团有约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”里选，其中社团活动</a:t>
            </a:r>
            <a:r>
              <a:rPr lang="en-US" altLang="zh-CN" sz="2000" dirty="0">
                <a:latin typeface="楷体" panose="02010609060101010101" pitchFamily="49" charset="-122"/>
                <a:ea typeface="楷体" panose="02010609060101010101" pitchFamily="49" charset="-122"/>
              </a:rPr>
              <a:t>(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宣传、活动总结都算</a:t>
            </a:r>
            <a:r>
              <a:rPr lang="en-US" altLang="zh-CN" sz="2000" dirty="0">
                <a:latin typeface="楷体" panose="02010609060101010101" pitchFamily="49" charset="-122"/>
                <a:ea typeface="楷体" panose="02010609060101010101" pitchFamily="49" charset="-122"/>
              </a:rPr>
              <a:t>)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选择“社团风采”，社团宣传介绍选择“社团有约</a:t>
            </a:r>
            <a:r>
              <a:rPr lang="en-US" altLang="zh-CN" sz="2000" dirty="0">
                <a:latin typeface="楷体" panose="02010609060101010101" pitchFamily="49" charset="-122"/>
                <a:ea typeface="楷体" panose="02010609060101010101" pitchFamily="49" charset="-122"/>
              </a:rPr>
              <a:t>"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，如果不确定可以询问社指负责人。</a:t>
            </a:r>
            <a:endParaRPr lang="en-US" altLang="zh-CN" sz="20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742950" lvl="1" indent="-28575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署名：图</a:t>
            </a:r>
            <a:r>
              <a:rPr lang="en-US" altLang="zh-CN" sz="2000" dirty="0">
                <a:latin typeface="楷体" panose="02010609060101010101" pitchFamily="49" charset="-122"/>
                <a:ea typeface="楷体" panose="02010609060101010101" pitchFamily="49" charset="-122"/>
              </a:rPr>
              <a:t>|</a:t>
            </a:r>
          </a:p>
          <a:p>
            <a:pPr lvl="1">
              <a:spcAft>
                <a:spcPts val="500"/>
              </a:spcAft>
            </a:pP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                    文</a:t>
            </a:r>
            <a:r>
              <a:rPr lang="en-US" altLang="zh-CN" sz="2000" dirty="0">
                <a:latin typeface="楷体" panose="02010609060101010101" pitchFamily="49" charset="-122"/>
                <a:ea typeface="楷体" panose="02010609060101010101" pitchFamily="49" charset="-122"/>
              </a:rPr>
              <a:t>|</a:t>
            </a:r>
          </a:p>
          <a:p>
            <a:pPr lvl="1">
              <a:spcAft>
                <a:spcPts val="500"/>
              </a:spcAft>
            </a:pP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                    图文编辑</a:t>
            </a:r>
            <a:r>
              <a:rPr lang="en-US" altLang="zh-CN" sz="2000" dirty="0">
                <a:latin typeface="楷体" panose="02010609060101010101" pitchFamily="49" charset="-122"/>
                <a:ea typeface="楷体" panose="02010609060101010101" pitchFamily="49" charset="-122"/>
              </a:rPr>
              <a:t>|</a:t>
            </a:r>
          </a:p>
          <a:p>
            <a:pPr lvl="1">
              <a:spcAft>
                <a:spcPts val="500"/>
              </a:spcAft>
            </a:pP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                    校对｜</a:t>
            </a:r>
          </a:p>
          <a:p>
            <a:pPr lvl="1">
              <a:spcAft>
                <a:spcPts val="500"/>
              </a:spcAft>
            </a:pP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                    责任编辑</a:t>
            </a:r>
            <a:r>
              <a:rPr lang="en-US" altLang="zh-CN" sz="2000" dirty="0">
                <a:latin typeface="楷体" panose="02010609060101010101" pitchFamily="49" charset="-122"/>
                <a:ea typeface="楷体" panose="02010609060101010101" pitchFamily="49" charset="-122"/>
              </a:rPr>
              <a:t>|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王威  </a:t>
            </a:r>
            <a:endParaRPr lang="en-US" altLang="zh-CN" sz="20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742950" lvl="1" indent="-28575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细节要求见右图</a:t>
            </a:r>
            <a:endParaRPr lang="en-US" altLang="zh-CN" sz="20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285750" indent="-28575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审核</a:t>
            </a:r>
            <a:r>
              <a:rPr lang="zh-CN" altLang="en-US" sz="2000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负责人</a:t>
            </a:r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：</a:t>
            </a:r>
            <a:r>
              <a:rPr lang="zh-CN" altLang="en-US" sz="2000" b="1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蒋琪婧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（可在钉钉或微信社长群中找到）</a:t>
            </a:r>
          </a:p>
          <a:p>
            <a:pPr marL="285750" indent="-285750">
              <a:spcAft>
                <a:spcPts val="500"/>
              </a:spcAft>
              <a:buFont typeface="Arial" panose="020B0604020202020204" pitchFamily="34" charset="0"/>
              <a:buChar char="•"/>
            </a:pPr>
            <a:endParaRPr lang="zh-CN" altLang="en-US" sz="16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3" name="图片 2" descr="推文投稿流程">
            <a:extLst>
              <a:ext uri="{FF2B5EF4-FFF2-40B4-BE49-F238E27FC236}">
                <a16:creationId xmlns:a16="http://schemas.microsoft.com/office/drawing/2014/main" id="{A1D6281D-06EE-ABBB-7E98-06B6AD86C6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2761" y="24356"/>
            <a:ext cx="3887584" cy="6833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386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3000"/>
    </mc:Choice>
    <mc:Fallback>
      <p:transition advClick="0" advTm="3000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686E8E-D069-42C2-A196-497050D1B5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0A5BE144-295E-ED4D-4D93-A82EED114970}"/>
              </a:ext>
            </a:extLst>
          </p:cNvPr>
          <p:cNvSpPr txBox="1"/>
          <p:nvPr/>
        </p:nvSpPr>
        <p:spPr>
          <a:xfrm>
            <a:off x="714974" y="555193"/>
            <a:ext cx="10436246" cy="5899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fontAlgn="auto">
              <a:spcAft>
                <a:spcPts val="500"/>
              </a:spcAft>
              <a:buFont typeface="Arial" panose="020B0604020202020204" pitchFamily="34" charset="0"/>
              <a:buNone/>
            </a:pPr>
            <a:r>
              <a: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社团日常活动宣传</a:t>
            </a:r>
            <a:endParaRPr lang="en-US" altLang="zh-CN" sz="28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indent="0" fontAlgn="auto">
              <a:spcAft>
                <a:spcPts val="500"/>
              </a:spcAft>
              <a:buFont typeface="Arial" panose="020B0604020202020204" pitchFamily="34" charset="0"/>
              <a:buNone/>
            </a:pPr>
            <a:endParaRPr lang="zh-CN" altLang="en-US" sz="28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285750" indent="-285750" fontAlgn="auto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为宣传校区社团活动，社指中心发起</a:t>
            </a: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“</a:t>
            </a:r>
            <a:r>
              <a:rPr lang="zh-CN" altLang="en-US" sz="2400" dirty="0">
                <a:solidFill>
                  <a:schemeClr val="accent1">
                    <a:lumMod val="7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社团周报</a:t>
            </a: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”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专栏，每周一期，发送至 </a:t>
            </a:r>
            <a:r>
              <a:rPr lang="zh-CN" altLang="en-US" sz="2400" u="sng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钉钉国际校区社团信息群 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和 </a:t>
            </a:r>
            <a:r>
              <a:rPr lang="zh-CN" altLang="en-US" sz="2400" u="sng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国际校区所有学生的邮箱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，总结并预告社团活动。社团负责人需提供活动信息</a:t>
            </a: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+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活动推文链接。</a:t>
            </a:r>
            <a:endParaRPr lang="en-US" altLang="zh-CN" sz="2400" dirty="0">
              <a:latin typeface="楷体" panose="02010609060101010101" pitchFamily="49" charset="-122"/>
              <a:ea typeface="楷体" panose="02010609060101010101" pitchFamily="49" charset="-122"/>
              <a:sym typeface="+mn-ea"/>
            </a:endParaRPr>
          </a:p>
          <a:p>
            <a:pPr>
              <a:spcAft>
                <a:spcPts val="500"/>
              </a:spcAft>
            </a:pP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社指干事：</a:t>
            </a:r>
            <a:r>
              <a:rPr lang="zh-CN" altLang="en-US" sz="2400" b="1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钱可欣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（可在钉钉或微信社长群中找到）</a:t>
            </a:r>
            <a:endParaRPr lang="en-US" altLang="zh-CN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spcAft>
                <a:spcPts val="500"/>
              </a:spcAft>
            </a:pPr>
            <a:endParaRPr lang="en-US" altLang="zh-CN" sz="2400" dirty="0">
              <a:latin typeface="楷体" panose="02010609060101010101" pitchFamily="49" charset="-122"/>
              <a:ea typeface="楷体" panose="02010609060101010101" pitchFamily="49" charset="-122"/>
              <a:sym typeface="+mn-ea"/>
            </a:endParaRPr>
          </a:p>
          <a:p>
            <a:pPr marL="285750" indent="-285750" fontAlgn="auto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社团指导中心还搭建了面向全校开放的</a:t>
            </a:r>
            <a:r>
              <a:rPr lang="zh-CN" altLang="en-US" sz="2400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社指网站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，记录社团信息，回顾往期社团活动和预告待举行的社团活动。社团负责人需即时提供发至</a:t>
            </a:r>
            <a:r>
              <a:rPr lang="en-US" altLang="zh-CN" sz="2400" dirty="0" err="1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Shaining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公众号</a:t>
            </a: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/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社团自营公众号的推文链接及活动照片。</a:t>
            </a:r>
            <a:endParaRPr lang="en-US" altLang="zh-CN" sz="2400" dirty="0">
              <a:latin typeface="楷体" panose="02010609060101010101" pitchFamily="49" charset="-122"/>
              <a:ea typeface="楷体" panose="02010609060101010101" pitchFamily="49" charset="-122"/>
              <a:sym typeface="+mn-ea"/>
            </a:endParaRPr>
          </a:p>
          <a:p>
            <a:pPr>
              <a:spcAft>
                <a:spcPts val="500"/>
              </a:spcAft>
            </a:pP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社指干事：</a:t>
            </a:r>
            <a:r>
              <a:rPr lang="zh-CN" altLang="en-US" sz="2400" b="1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陈锐哲、丁羽奇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（可在钉钉或微信社长群中找到）</a:t>
            </a:r>
            <a:endParaRPr lang="en-US" altLang="zh-CN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spcAft>
                <a:spcPts val="500"/>
              </a:spcAft>
            </a:pPr>
            <a:endParaRPr lang="zh-CN" altLang="en-US" sz="2400" b="1" dirty="0">
              <a:solidFill>
                <a:srgbClr val="0070C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285750" indent="-285750" fontAlgn="auto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希望各社团在举办社团活动时多多</a:t>
            </a:r>
            <a:r>
              <a:rPr lang="zh-CN" altLang="en-US" sz="24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拍照记录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，并关注在社团社长大群里发起的</a:t>
            </a:r>
            <a:r>
              <a:rPr lang="zh-CN" altLang="en-US" sz="24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共享表格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，积极配合提交材料。</a:t>
            </a:r>
          </a:p>
        </p:txBody>
      </p:sp>
    </p:spTree>
    <p:extLst>
      <p:ext uri="{BB962C8B-B14F-4D97-AF65-F5344CB8AC3E}">
        <p14:creationId xmlns:p14="http://schemas.microsoft.com/office/powerpoint/2010/main" val="10802075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3000"/>
    </mc:Choice>
    <mc:Fallback>
      <p:transition advClick="0" advTm="3000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688271-0ACD-A6F9-FC66-C9661BEAB8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五边形 3">
            <a:extLst>
              <a:ext uri="{FF2B5EF4-FFF2-40B4-BE49-F238E27FC236}">
                <a16:creationId xmlns:a16="http://schemas.microsoft.com/office/drawing/2014/main" id="{49AF0501-8FCC-369E-8C86-5516DDD7D1E3}"/>
              </a:ext>
            </a:extLst>
          </p:cNvPr>
          <p:cNvSpPr/>
          <p:nvPr/>
        </p:nvSpPr>
        <p:spPr>
          <a:xfrm>
            <a:off x="0" y="363220"/>
            <a:ext cx="6290945" cy="680085"/>
          </a:xfrm>
          <a:prstGeom prst="homePlat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" name="标题 1">
            <a:extLst>
              <a:ext uri="{FF2B5EF4-FFF2-40B4-BE49-F238E27FC236}">
                <a16:creationId xmlns:a16="http://schemas.microsoft.com/office/drawing/2014/main" id="{D48BF1C4-BD55-ACDF-5227-AB6FDDFF6B45}"/>
              </a:ext>
            </a:extLst>
          </p:cNvPr>
          <p:cNvSpPr txBox="1">
            <a:spLocks/>
          </p:cNvSpPr>
          <p:nvPr/>
        </p:nvSpPr>
        <p:spPr>
          <a:xfrm>
            <a:off x="73660" y="363220"/>
            <a:ext cx="5935980" cy="68008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400">
                <a:latin typeface="楷体" panose="02010609060101010101" pitchFamily="49" charset="-122"/>
                <a:ea typeface="楷体" panose="02010609060101010101" pitchFamily="49" charset="-122"/>
              </a:rPr>
              <a:t>如何使用秀米编辑推文（</a:t>
            </a:r>
            <a:r>
              <a:rPr lang="en-US" altLang="zh-CN" sz="2400">
                <a:latin typeface="楷体" panose="02010609060101010101" pitchFamily="49" charset="-122"/>
                <a:ea typeface="楷体" panose="02010609060101010101" pitchFamily="49" charset="-122"/>
              </a:rPr>
              <a:t>https://xiumi.us/</a:t>
            </a:r>
            <a:r>
              <a:rPr lang="zh-CN" altLang="en-US" sz="2400">
                <a:latin typeface="楷体" panose="02010609060101010101" pitchFamily="49" charset="-122"/>
                <a:ea typeface="楷体" panose="02010609060101010101" pitchFamily="49" charset="-122"/>
              </a:rPr>
              <a:t>）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694F058-7492-13DE-9A74-8B8A652EA1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645" y="2277745"/>
            <a:ext cx="8852535" cy="428371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84F29285-4A68-C6B9-6413-F9DE6C38179B}"/>
              </a:ext>
            </a:extLst>
          </p:cNvPr>
          <p:cNvSpPr txBox="1"/>
          <p:nvPr/>
        </p:nvSpPr>
        <p:spPr>
          <a:xfrm>
            <a:off x="337820" y="1245235"/>
            <a:ext cx="1116774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>
                <a:latin typeface="楷体" panose="02010609060101010101" pitchFamily="49" charset="-122"/>
                <a:ea typeface="楷体" panose="02010609060101010101" pitchFamily="49" charset="-122"/>
                <a:cs typeface="Microsoft YaHei" panose="020B0503020204020204" charset="-122"/>
              </a:rPr>
              <a:t>秀米是一款在</a:t>
            </a:r>
            <a:r>
              <a:rPr lang="zh-CN" altLang="en-US" sz="2000" b="1">
                <a:solidFill>
                  <a:schemeClr val="accent1"/>
                </a:solidFill>
                <a:latin typeface="楷体" panose="02010609060101010101" pitchFamily="49" charset="-122"/>
                <a:ea typeface="楷体" panose="02010609060101010101" pitchFamily="49" charset="-122"/>
                <a:cs typeface="Microsoft YaHei" panose="020B0503020204020204" charset="-122"/>
              </a:rPr>
              <a:t>线图文排版编辑器</a:t>
            </a:r>
            <a:r>
              <a:rPr lang="en-US" altLang="zh-CN" sz="2000">
                <a:latin typeface="楷体" panose="02010609060101010101" pitchFamily="49" charset="-122"/>
                <a:ea typeface="楷体" panose="02010609060101010101" pitchFamily="49" charset="-122"/>
                <a:cs typeface="Microsoft YaHei" panose="020B0503020204020204" charset="-122"/>
              </a:rPr>
              <a:t>,</a:t>
            </a:r>
            <a:r>
              <a:rPr lang="zh-CN" altLang="en-US" sz="2000">
                <a:latin typeface="楷体" panose="02010609060101010101" pitchFamily="49" charset="-122"/>
                <a:ea typeface="楷体" panose="02010609060101010101" pitchFamily="49" charset="-122"/>
                <a:cs typeface="Microsoft YaHei" panose="020B0503020204020204" charset="-122"/>
              </a:rPr>
              <a:t>支持</a:t>
            </a:r>
            <a:r>
              <a:rPr lang="en-US" altLang="zh-CN" sz="2000">
                <a:latin typeface="楷体" panose="02010609060101010101" pitchFamily="49" charset="-122"/>
                <a:ea typeface="楷体" panose="02010609060101010101" pitchFamily="49" charset="-122"/>
                <a:cs typeface="Microsoft YaHei" panose="020B0503020204020204" charset="-122"/>
              </a:rPr>
              <a:t>Windows</a:t>
            </a:r>
            <a:r>
              <a:rPr lang="zh-CN" altLang="en-US" sz="2000">
                <a:latin typeface="楷体" panose="02010609060101010101" pitchFamily="49" charset="-122"/>
                <a:ea typeface="楷体" panose="02010609060101010101" pitchFamily="49" charset="-122"/>
                <a:cs typeface="Microsoft YaHei" panose="020B0503020204020204" charset="-122"/>
              </a:rPr>
              <a:t>平台运行。该工具专注于</a:t>
            </a:r>
            <a:r>
              <a:rPr lang="zh-CN" altLang="en-US" sz="2000" b="1">
                <a:solidFill>
                  <a:schemeClr val="accent1"/>
                </a:solidFill>
                <a:latin typeface="楷体" panose="02010609060101010101" pitchFamily="49" charset="-122"/>
                <a:ea typeface="楷体" panose="02010609060101010101" pitchFamily="49" charset="-122"/>
                <a:cs typeface="Microsoft YaHei" panose="020B0503020204020204" charset="-122"/>
              </a:rPr>
              <a:t>微信公众号文章排版</a:t>
            </a:r>
            <a:r>
              <a:rPr lang="zh-CN" altLang="en-US" sz="2000">
                <a:latin typeface="楷体" panose="02010609060101010101" pitchFamily="49" charset="-122"/>
                <a:ea typeface="楷体" panose="02010609060101010101" pitchFamily="49" charset="-122"/>
                <a:cs typeface="Microsoft YaHei" panose="020B0503020204020204" charset="-122"/>
              </a:rPr>
              <a:t>，</a:t>
            </a:r>
            <a:r>
              <a:rPr lang="zh-CN" altLang="en-US" sz="2000" b="1">
                <a:solidFill>
                  <a:schemeClr val="accent1"/>
                </a:solidFill>
                <a:latin typeface="楷体" panose="02010609060101010101" pitchFamily="49" charset="-122"/>
                <a:ea typeface="楷体" panose="02010609060101010101" pitchFamily="49" charset="-122"/>
                <a:cs typeface="Microsoft YaHei" panose="020B0503020204020204" charset="-122"/>
              </a:rPr>
              <a:t>提供原创模板素材</a:t>
            </a:r>
            <a:r>
              <a:rPr lang="zh-CN" altLang="en-US" sz="2000">
                <a:latin typeface="楷体" panose="02010609060101010101" pitchFamily="49" charset="-122"/>
                <a:ea typeface="楷体" panose="02010609060101010101" pitchFamily="49" charset="-122"/>
                <a:cs typeface="Microsoft YaHei" panose="020B0503020204020204" charset="-122"/>
              </a:rPr>
              <a:t>及多样化风格设计功能，支持图文排版和</a:t>
            </a:r>
            <a:r>
              <a:rPr lang="en-US" altLang="zh-CN" sz="2000">
                <a:latin typeface="楷体" panose="02010609060101010101" pitchFamily="49" charset="-122"/>
                <a:ea typeface="楷体" panose="02010609060101010101" pitchFamily="49" charset="-122"/>
                <a:cs typeface="Microsoft YaHei" panose="020B0503020204020204" charset="-122"/>
              </a:rPr>
              <a:t>H5</a:t>
            </a:r>
            <a:r>
              <a:rPr lang="zh-CN" altLang="en-US" sz="2000">
                <a:latin typeface="楷体" panose="02010609060101010101" pitchFamily="49" charset="-122"/>
                <a:ea typeface="楷体" panose="02010609060101010101" pitchFamily="49" charset="-122"/>
                <a:cs typeface="Microsoft YaHei" panose="020B0503020204020204" charset="-122"/>
              </a:rPr>
              <a:t>制作两种模式，用户可通过网页端在线编辑使用，如下图所示。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9B06389-9C3B-E4FB-4E2B-045EB6FC03FC}"/>
              </a:ext>
            </a:extLst>
          </p:cNvPr>
          <p:cNvSpPr/>
          <p:nvPr/>
        </p:nvSpPr>
        <p:spPr>
          <a:xfrm>
            <a:off x="8961755" y="2188845"/>
            <a:ext cx="481965" cy="387350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3EF6987-929E-ED9D-E1BD-713458BD7EA0}"/>
              </a:ext>
            </a:extLst>
          </p:cNvPr>
          <p:cNvSpPr/>
          <p:nvPr/>
        </p:nvSpPr>
        <p:spPr>
          <a:xfrm>
            <a:off x="9657080" y="2712720"/>
            <a:ext cx="2185035" cy="206819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indent="0" algn="ctr" fontAlgn="auto">
              <a:spcBef>
                <a:spcPts val="1000"/>
              </a:spcBef>
            </a:pPr>
            <a:r>
              <a:rPr lang="en-US" altLang="zh-CN" sz="20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STEP1</a:t>
            </a:r>
          </a:p>
          <a:p>
            <a:pPr indent="0" algn="ctr" fontAlgn="auto">
              <a:spcBef>
                <a:spcPts val="1000"/>
              </a:spcBef>
            </a:pPr>
            <a:r>
              <a:rPr lang="zh-CN" altLang="en-US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进入秀米网站，点击注册登录。建议使用私人邮箱（如</a:t>
            </a:r>
            <a:r>
              <a:rPr lang="en-US" altLang="zh-CN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qq</a:t>
            </a:r>
            <a:r>
              <a:rPr lang="zh-CN" altLang="en-US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邮箱）进行注册。</a:t>
            </a:r>
            <a:endParaRPr lang="en-US" altLang="zh-CN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332ED846-250F-7457-4547-A26670C79FCA}"/>
              </a:ext>
            </a:extLst>
          </p:cNvPr>
          <p:cNvCxnSpPr/>
          <p:nvPr/>
        </p:nvCxnSpPr>
        <p:spPr>
          <a:xfrm>
            <a:off x="9434195" y="2564130"/>
            <a:ext cx="339725" cy="257175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38770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3000"/>
    </mc:Choice>
    <mc:Fallback>
      <p:transition advClick="0" advTm="3000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6C1BD5-5328-9CB4-FF92-15CF1542D8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五边形 3">
            <a:extLst>
              <a:ext uri="{FF2B5EF4-FFF2-40B4-BE49-F238E27FC236}">
                <a16:creationId xmlns:a16="http://schemas.microsoft.com/office/drawing/2014/main" id="{40F9E81C-F6A2-D424-36BB-1EBAE995767C}"/>
              </a:ext>
            </a:extLst>
          </p:cNvPr>
          <p:cNvSpPr/>
          <p:nvPr/>
        </p:nvSpPr>
        <p:spPr>
          <a:xfrm>
            <a:off x="0" y="363220"/>
            <a:ext cx="6290945" cy="680085"/>
          </a:xfrm>
          <a:prstGeom prst="homePlat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" name="标题 1">
            <a:extLst>
              <a:ext uri="{FF2B5EF4-FFF2-40B4-BE49-F238E27FC236}">
                <a16:creationId xmlns:a16="http://schemas.microsoft.com/office/drawing/2014/main" id="{F96D4F55-B2C0-D22E-A472-330F7346EA00}"/>
              </a:ext>
            </a:extLst>
          </p:cNvPr>
          <p:cNvSpPr txBox="1">
            <a:spLocks/>
          </p:cNvSpPr>
          <p:nvPr/>
        </p:nvSpPr>
        <p:spPr>
          <a:xfrm>
            <a:off x="73660" y="363220"/>
            <a:ext cx="5935980" cy="68008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400">
                <a:latin typeface="楷体" panose="02010609060101010101" pitchFamily="49" charset="-122"/>
                <a:ea typeface="楷体" panose="02010609060101010101" pitchFamily="49" charset="-122"/>
              </a:rPr>
              <a:t>如何使用秀米编辑推文（</a:t>
            </a:r>
            <a:r>
              <a:rPr lang="en-US" altLang="zh-CN" sz="2400">
                <a:latin typeface="楷体" panose="02010609060101010101" pitchFamily="49" charset="-122"/>
                <a:ea typeface="楷体" panose="02010609060101010101" pitchFamily="49" charset="-122"/>
              </a:rPr>
              <a:t>https://xiumi.us/</a:t>
            </a:r>
            <a:r>
              <a:rPr lang="zh-CN" altLang="en-US" sz="2400">
                <a:latin typeface="楷体" panose="02010609060101010101" pitchFamily="49" charset="-122"/>
                <a:ea typeface="楷体" panose="02010609060101010101" pitchFamily="49" charset="-122"/>
              </a:rPr>
              <a:t>）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4A26597-B6CA-3390-8476-AAA3341A42D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586" r="49798"/>
          <a:stretch>
            <a:fillRect/>
          </a:stretch>
        </p:blipFill>
        <p:spPr>
          <a:xfrm>
            <a:off x="328930" y="1308735"/>
            <a:ext cx="3909695" cy="50292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875E345D-C686-8768-794C-C652E23C9A1A}"/>
              </a:ext>
            </a:extLst>
          </p:cNvPr>
          <p:cNvSpPr/>
          <p:nvPr/>
        </p:nvSpPr>
        <p:spPr>
          <a:xfrm>
            <a:off x="236220" y="1195705"/>
            <a:ext cx="565785" cy="474345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1D3DEC2-50AE-09FE-C010-A8855D92F51D}"/>
              </a:ext>
            </a:extLst>
          </p:cNvPr>
          <p:cNvSpPr/>
          <p:nvPr/>
        </p:nvSpPr>
        <p:spPr>
          <a:xfrm>
            <a:off x="1371600" y="1670050"/>
            <a:ext cx="565785" cy="330835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6468C57-AB43-CC8E-9B01-15B19324BC65}"/>
              </a:ext>
            </a:extLst>
          </p:cNvPr>
          <p:cNvSpPr/>
          <p:nvPr/>
        </p:nvSpPr>
        <p:spPr>
          <a:xfrm>
            <a:off x="932815" y="2627630"/>
            <a:ext cx="1625600" cy="1863090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C83E712F-BC52-A792-084B-B76E70C164E4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802005" y="1433195"/>
            <a:ext cx="569595" cy="402590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39B5E94A-2FEF-101E-A395-B44355E7DB14}"/>
              </a:ext>
            </a:extLst>
          </p:cNvPr>
          <p:cNvCxnSpPr>
            <a:stCxn id="6" idx="2"/>
            <a:endCxn id="7" idx="0"/>
          </p:cNvCxnSpPr>
          <p:nvPr/>
        </p:nvCxnSpPr>
        <p:spPr>
          <a:xfrm>
            <a:off x="1654810" y="2000885"/>
            <a:ext cx="90805" cy="626745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10" name="图片 9">
            <a:extLst>
              <a:ext uri="{FF2B5EF4-FFF2-40B4-BE49-F238E27FC236}">
                <a16:creationId xmlns:a16="http://schemas.microsoft.com/office/drawing/2014/main" id="{8AC42217-DB51-C988-1B35-768681A2018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25573"/>
          <a:stretch>
            <a:fillRect/>
          </a:stretch>
        </p:blipFill>
        <p:spPr>
          <a:xfrm>
            <a:off x="5173980" y="1863725"/>
            <a:ext cx="6881495" cy="4474210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84711630-CFAA-AC62-D58A-04DC9D0F58D1}"/>
              </a:ext>
            </a:extLst>
          </p:cNvPr>
          <p:cNvSpPr/>
          <p:nvPr/>
        </p:nvSpPr>
        <p:spPr>
          <a:xfrm>
            <a:off x="2773680" y="1195705"/>
            <a:ext cx="2185035" cy="1841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indent="0" algn="ctr" fontAlgn="auto">
              <a:spcBef>
                <a:spcPts val="1000"/>
              </a:spcBef>
            </a:pPr>
            <a:r>
              <a:rPr lang="en-US" altLang="zh-CN" sz="20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STEP2</a:t>
            </a:r>
          </a:p>
          <a:p>
            <a:pPr indent="0" algn="l" fontAlgn="auto">
              <a:spcBef>
                <a:spcPts val="1000"/>
              </a:spcBef>
            </a:pPr>
            <a:r>
              <a:rPr lang="zh-CN" altLang="en-US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完成注册后，如图所示开始创建新图文。</a:t>
            </a:r>
            <a:endParaRPr lang="en-US" altLang="zh-CN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F1E6699D-85C0-4838-AE37-E2D10BB452EA}"/>
              </a:ext>
            </a:extLst>
          </p:cNvPr>
          <p:cNvCxnSpPr>
            <a:stCxn id="7" idx="3"/>
            <a:endCxn id="10" idx="1"/>
          </p:cNvCxnSpPr>
          <p:nvPr/>
        </p:nvCxnSpPr>
        <p:spPr>
          <a:xfrm>
            <a:off x="2558415" y="3559175"/>
            <a:ext cx="2615565" cy="541655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3" name="矩形 12">
            <a:extLst>
              <a:ext uri="{FF2B5EF4-FFF2-40B4-BE49-F238E27FC236}">
                <a16:creationId xmlns:a16="http://schemas.microsoft.com/office/drawing/2014/main" id="{69057390-B311-A9D5-FBE9-0DC5F1475C3A}"/>
              </a:ext>
            </a:extLst>
          </p:cNvPr>
          <p:cNvSpPr/>
          <p:nvPr/>
        </p:nvSpPr>
        <p:spPr>
          <a:xfrm>
            <a:off x="5133340" y="2111375"/>
            <a:ext cx="2736850" cy="4311015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F265F7CB-5BFD-FCA8-34C5-9D34F61C45F6}"/>
              </a:ext>
            </a:extLst>
          </p:cNvPr>
          <p:cNvSpPr/>
          <p:nvPr/>
        </p:nvSpPr>
        <p:spPr>
          <a:xfrm>
            <a:off x="9293225" y="2238375"/>
            <a:ext cx="2531745" cy="2633980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DE1CA9CE-370D-76B4-9E81-F0178A97722F}"/>
              </a:ext>
            </a:extLst>
          </p:cNvPr>
          <p:cNvSpPr/>
          <p:nvPr/>
        </p:nvSpPr>
        <p:spPr>
          <a:xfrm>
            <a:off x="9293225" y="1835150"/>
            <a:ext cx="2531745" cy="276225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85A4CBDE-C8AD-D939-24EC-4FD9C05AEA87}"/>
              </a:ext>
            </a:extLst>
          </p:cNvPr>
          <p:cNvSpPr txBox="1"/>
          <p:nvPr/>
        </p:nvSpPr>
        <p:spPr>
          <a:xfrm>
            <a:off x="6738620" y="1743075"/>
            <a:ext cx="10699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>
                <a:latin typeface="楷体" panose="02010609060101010101" pitchFamily="49" charset="-122"/>
                <a:ea typeface="楷体" panose="02010609060101010101" pitchFamily="49" charset="-122"/>
              </a:rPr>
              <a:t>素材库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94ED4103-F254-3FD5-C2C1-2CA6F69C95B6}"/>
              </a:ext>
            </a:extLst>
          </p:cNvPr>
          <p:cNvSpPr txBox="1"/>
          <p:nvPr/>
        </p:nvSpPr>
        <p:spPr>
          <a:xfrm>
            <a:off x="8764905" y="4872355"/>
            <a:ext cx="10699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>
                <a:latin typeface="楷体" panose="02010609060101010101" pitchFamily="49" charset="-122"/>
                <a:ea typeface="楷体" panose="02010609060101010101" pitchFamily="49" charset="-122"/>
              </a:rPr>
              <a:t>编辑区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86DD9AD9-45CC-3884-C461-9BFF2CF2BDC8}"/>
              </a:ext>
            </a:extLst>
          </p:cNvPr>
          <p:cNvSpPr txBox="1"/>
          <p:nvPr/>
        </p:nvSpPr>
        <p:spPr>
          <a:xfrm>
            <a:off x="9066530" y="1433195"/>
            <a:ext cx="19132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>
                <a:latin typeface="楷体" panose="02010609060101010101" pitchFamily="49" charset="-122"/>
                <a:ea typeface="楷体" panose="02010609060101010101" pitchFamily="49" charset="-122"/>
              </a:rPr>
              <a:t>保存</a:t>
            </a:r>
            <a:r>
              <a:rPr lang="en-US" altLang="zh-CN" b="1">
                <a:latin typeface="楷体" panose="02010609060101010101" pitchFamily="49" charset="-122"/>
                <a:ea typeface="楷体" panose="02010609060101010101" pitchFamily="49" charset="-122"/>
              </a:rPr>
              <a:t>/</a:t>
            </a:r>
            <a:r>
              <a:rPr lang="zh-CN" altLang="en-US" b="1">
                <a:latin typeface="楷体" panose="02010609060101010101" pitchFamily="49" charset="-122"/>
                <a:ea typeface="楷体" panose="02010609060101010101" pitchFamily="49" charset="-122"/>
              </a:rPr>
              <a:t>预览</a:t>
            </a:r>
            <a:r>
              <a:rPr lang="en-US" altLang="zh-CN" b="1">
                <a:latin typeface="楷体" panose="02010609060101010101" pitchFamily="49" charset="-122"/>
                <a:ea typeface="楷体" panose="02010609060101010101" pitchFamily="49" charset="-122"/>
              </a:rPr>
              <a:t>/</a:t>
            </a:r>
            <a:r>
              <a:rPr lang="zh-CN" altLang="en-US" b="1">
                <a:latin typeface="楷体" panose="02010609060101010101" pitchFamily="49" charset="-122"/>
                <a:ea typeface="楷体" panose="02010609060101010101" pitchFamily="49" charset="-122"/>
              </a:rPr>
              <a:t>导出</a:t>
            </a:r>
          </a:p>
        </p:txBody>
      </p:sp>
    </p:spTree>
    <p:extLst>
      <p:ext uri="{BB962C8B-B14F-4D97-AF65-F5344CB8AC3E}">
        <p14:creationId xmlns:p14="http://schemas.microsoft.com/office/powerpoint/2010/main" val="26739599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3000"/>
    </mc:Choice>
    <mc:Fallback>
      <p:transition advClick="0" advTm="3000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B74F9F-85D8-9410-9216-66EBE8DF8E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五边形 3">
            <a:extLst>
              <a:ext uri="{FF2B5EF4-FFF2-40B4-BE49-F238E27FC236}">
                <a16:creationId xmlns:a16="http://schemas.microsoft.com/office/drawing/2014/main" id="{EA848624-1418-EF8F-AC89-BC6C69B4E84B}"/>
              </a:ext>
            </a:extLst>
          </p:cNvPr>
          <p:cNvSpPr/>
          <p:nvPr/>
        </p:nvSpPr>
        <p:spPr>
          <a:xfrm>
            <a:off x="0" y="363220"/>
            <a:ext cx="6290945" cy="680085"/>
          </a:xfrm>
          <a:prstGeom prst="homePlat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" name="标题 1">
            <a:extLst>
              <a:ext uri="{FF2B5EF4-FFF2-40B4-BE49-F238E27FC236}">
                <a16:creationId xmlns:a16="http://schemas.microsoft.com/office/drawing/2014/main" id="{B4F90482-7CED-468D-66E3-D784480B0EFC}"/>
              </a:ext>
            </a:extLst>
          </p:cNvPr>
          <p:cNvSpPr txBox="1">
            <a:spLocks/>
          </p:cNvSpPr>
          <p:nvPr/>
        </p:nvSpPr>
        <p:spPr>
          <a:xfrm>
            <a:off x="73660" y="363220"/>
            <a:ext cx="5935980" cy="68008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400">
                <a:latin typeface="楷体" panose="02010609060101010101" pitchFamily="49" charset="-122"/>
                <a:ea typeface="楷体" panose="02010609060101010101" pitchFamily="49" charset="-122"/>
              </a:rPr>
              <a:t>如何使用秀米编辑推文（</a:t>
            </a:r>
            <a:r>
              <a:rPr lang="en-US" altLang="zh-CN" sz="2400">
                <a:latin typeface="楷体" panose="02010609060101010101" pitchFamily="49" charset="-122"/>
                <a:ea typeface="楷体" panose="02010609060101010101" pitchFamily="49" charset="-122"/>
              </a:rPr>
              <a:t>https://xiumi.us/</a:t>
            </a:r>
            <a:r>
              <a:rPr lang="zh-CN" altLang="en-US" sz="2400">
                <a:latin typeface="楷体" panose="02010609060101010101" pitchFamily="49" charset="-122"/>
                <a:ea typeface="楷体" panose="02010609060101010101" pitchFamily="49" charset="-122"/>
              </a:rPr>
              <a:t>）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E73A7E4-FA88-2B0B-C81B-9E76D23C89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515" y="1303020"/>
            <a:ext cx="3863975" cy="276034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B700CF4-25BE-9014-0E77-729161CD93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0035" y="1676400"/>
            <a:ext cx="3962400" cy="17526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7446A5D-29E7-A7D7-A6C3-400D917230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0035" y="3912235"/>
            <a:ext cx="3994785" cy="92583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3BE5F18-70A2-3015-BE9D-9C89FD8406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55340" y="3027680"/>
            <a:ext cx="4184650" cy="3500755"/>
          </a:xfrm>
          <a:prstGeom prst="rect">
            <a:avLst/>
          </a:prstGeom>
        </p:spPr>
      </p:pic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303539FD-7F7C-87AE-C9CE-AF6DB0E6B489}"/>
              </a:ext>
            </a:extLst>
          </p:cNvPr>
          <p:cNvCxnSpPr/>
          <p:nvPr/>
        </p:nvCxnSpPr>
        <p:spPr>
          <a:xfrm>
            <a:off x="1481455" y="2358390"/>
            <a:ext cx="1903095" cy="1111250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981842C9-8574-C163-0E37-55AB30AF8453}"/>
              </a:ext>
            </a:extLst>
          </p:cNvPr>
          <p:cNvCxnSpPr/>
          <p:nvPr/>
        </p:nvCxnSpPr>
        <p:spPr>
          <a:xfrm flipV="1">
            <a:off x="6697345" y="2893060"/>
            <a:ext cx="1419860" cy="802640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66D4D448-D413-356A-9555-50CDB557CCE2}"/>
              </a:ext>
            </a:extLst>
          </p:cNvPr>
          <p:cNvCxnSpPr/>
          <p:nvPr/>
        </p:nvCxnSpPr>
        <p:spPr>
          <a:xfrm>
            <a:off x="6656070" y="3911600"/>
            <a:ext cx="1316990" cy="391160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8C4E5497-9576-9619-AD82-2B96BCF62A5C}"/>
              </a:ext>
            </a:extLst>
          </p:cNvPr>
          <p:cNvSpPr txBox="1"/>
          <p:nvPr/>
        </p:nvSpPr>
        <p:spPr>
          <a:xfrm>
            <a:off x="8333105" y="132969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</a:rPr>
              <a:t>仅头条展示</a:t>
            </a:r>
            <a:r>
              <a:rPr lang="en-US" altLang="zh-CN">
                <a:latin typeface="楷体" panose="02010609060101010101" pitchFamily="49" charset="-122"/>
                <a:ea typeface="楷体" panose="02010609060101010101" pitchFamily="49" charset="-122"/>
              </a:rPr>
              <a:t>2.35</a:t>
            </a:r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</a:rPr>
              <a:t>：</a:t>
            </a:r>
            <a:r>
              <a:rPr lang="en-US" altLang="zh-CN">
                <a:latin typeface="楷体" panose="02010609060101010101" pitchFamily="49" charset="-122"/>
                <a:ea typeface="楷体" panose="02010609060101010101" pitchFamily="49" charset="-122"/>
              </a:rPr>
              <a:t>1</a:t>
            </a:r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</a:rPr>
              <a:t>的封面</a:t>
            </a:r>
          </a:p>
        </p:txBody>
      </p:sp>
    </p:spTree>
    <p:extLst>
      <p:ext uri="{BB962C8B-B14F-4D97-AF65-F5344CB8AC3E}">
        <p14:creationId xmlns:p14="http://schemas.microsoft.com/office/powerpoint/2010/main" val="36604449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3000"/>
    </mc:Choice>
    <mc:Fallback>
      <p:transition advClick="0" advTm="3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/>
        </p:nvSpPr>
        <p:spPr>
          <a:xfrm>
            <a:off x="728345" y="1353185"/>
            <a:ext cx="7703185" cy="495808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rmAutofit fontScale="32500" lnSpcReduction="2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0" i="0" kern="1200" spc="1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>
              <a:lnSpc>
                <a:spcPct val="150000"/>
              </a:lnSpc>
              <a:buClrTx/>
              <a:buSzTx/>
              <a:buFontTx/>
            </a:pPr>
            <a:r>
              <a:rPr kumimoji="1" lang="zh-CN" altLang="en-US" sz="6855" b="1" spc="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  <a:sym typeface="+mn-ea"/>
              </a:rPr>
              <a:t>综合组</a:t>
            </a:r>
            <a:endParaRPr kumimoji="1" lang="zh-CN" altLang="en-US" sz="6855" spc="0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  <a:p>
            <a:pPr algn="l">
              <a:lnSpc>
                <a:spcPct val="150000"/>
              </a:lnSpc>
              <a:buClrTx/>
              <a:buSzTx/>
              <a:buFontTx/>
            </a:pPr>
            <a:r>
              <a:rPr kumimoji="1" lang="zh-CN" altLang="en-US" sz="6855" spc="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  <a:sym typeface="+mn-ea"/>
              </a:rPr>
              <a:t>负责人：张金泽</a:t>
            </a:r>
            <a:endParaRPr kumimoji="1" lang="zh-CN" altLang="en-US" sz="6855" spc="0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  <a:p>
            <a:pPr algn="l">
              <a:lnSpc>
                <a:spcPct val="150000"/>
              </a:lnSpc>
              <a:buClrTx/>
              <a:buSzTx/>
              <a:buFontTx/>
            </a:pPr>
            <a:r>
              <a:rPr kumimoji="1" lang="zh-CN" altLang="en-US" sz="6855" spc="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  <a:sym typeface="+mn-ea"/>
              </a:rPr>
              <a:t>干事：边瑞恒、夏潘宏、陈兆颉、楼渠成、</a:t>
            </a:r>
            <a:endParaRPr kumimoji="1" lang="en-US" altLang="zh-CN" sz="6855" spc="0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  <a:cs typeface="+mn-cs"/>
              <a:sym typeface="+mn-ea"/>
            </a:endParaRPr>
          </a:p>
          <a:p>
            <a:pPr algn="l">
              <a:lnSpc>
                <a:spcPct val="150000"/>
              </a:lnSpc>
              <a:buClrTx/>
              <a:buSzTx/>
              <a:buFontTx/>
            </a:pPr>
            <a:r>
              <a:rPr kumimoji="1" lang="zh-CN" altLang="en-US" sz="6855" spc="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  <a:sym typeface="+mn-ea"/>
              </a:rPr>
              <a:t>潘洛西、程泊文</a:t>
            </a:r>
          </a:p>
          <a:p>
            <a:pPr algn="l">
              <a:lnSpc>
                <a:spcPct val="150000"/>
              </a:lnSpc>
              <a:buClrTx/>
              <a:buSzTx/>
              <a:buFontTx/>
            </a:pPr>
            <a:endParaRPr kumimoji="1" lang="en-US" altLang="zh-CN" sz="6855" b="1" spc="0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  <a:cs typeface="+mn-cs"/>
              <a:sym typeface="+mn-ea"/>
            </a:endParaRPr>
          </a:p>
          <a:p>
            <a:pPr algn="l">
              <a:lnSpc>
                <a:spcPct val="150000"/>
              </a:lnSpc>
              <a:buClrTx/>
              <a:buSzTx/>
              <a:buFontTx/>
            </a:pPr>
            <a:endParaRPr kumimoji="1" lang="en-US" altLang="zh-CN" sz="6855" b="1" spc="0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  <a:cs typeface="+mn-cs"/>
              <a:sym typeface="+mn-ea"/>
            </a:endParaRPr>
          </a:p>
          <a:p>
            <a:pPr algn="l">
              <a:lnSpc>
                <a:spcPct val="150000"/>
              </a:lnSpc>
              <a:buClrTx/>
              <a:buSzTx/>
              <a:buFontTx/>
            </a:pPr>
            <a:r>
              <a:rPr kumimoji="1" lang="zh-CN" altLang="en-US" sz="6855" b="1" spc="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  <a:sym typeface="+mn-ea"/>
              </a:rPr>
              <a:t>新闻组</a:t>
            </a:r>
            <a:r>
              <a:rPr kumimoji="1" lang="en-US" altLang="zh-CN" sz="6855" b="1" spc="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  <a:sym typeface="+mn-ea"/>
              </a:rPr>
              <a:t>&amp;</a:t>
            </a:r>
            <a:r>
              <a:rPr kumimoji="1" lang="zh-CN" altLang="en-US" sz="6855" b="1" spc="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  <a:sym typeface="+mn-ea"/>
              </a:rPr>
              <a:t>品牌组</a:t>
            </a:r>
            <a:endParaRPr kumimoji="1" lang="zh-CN" altLang="en-US" sz="6855" b="1" spc="0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  <a:p>
            <a:pPr algn="l">
              <a:lnSpc>
                <a:spcPct val="150000"/>
              </a:lnSpc>
              <a:buClrTx/>
              <a:buSzTx/>
              <a:buFontTx/>
            </a:pPr>
            <a:r>
              <a:rPr kumimoji="1" lang="zh-CN" altLang="en-US" sz="6855" spc="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  <a:sym typeface="+mn-ea"/>
              </a:rPr>
              <a:t>负责人：徐秋凡、俞盈盈</a:t>
            </a:r>
            <a:endParaRPr kumimoji="1" lang="zh-CN" altLang="en-US" sz="6855" spc="0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  <a:p>
            <a:pPr algn="l">
              <a:lnSpc>
                <a:spcPct val="150000"/>
              </a:lnSpc>
              <a:buClrTx/>
              <a:buSzTx/>
              <a:buFontTx/>
            </a:pPr>
            <a:r>
              <a:rPr kumimoji="1" lang="zh-CN" altLang="en-US" sz="6855" spc="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  <a:sym typeface="+mn-ea"/>
              </a:rPr>
              <a:t>干事：丁羽奇、郑文龙、钱可欣、陈锐哲、蒋琪婧</a:t>
            </a:r>
          </a:p>
          <a:p>
            <a:pPr algn="l">
              <a:lnSpc>
                <a:spcPct val="150000"/>
              </a:lnSpc>
              <a:buClrTx/>
              <a:buSzTx/>
              <a:buFontTx/>
            </a:pPr>
            <a:endParaRPr kumimoji="1" lang="zh-CN" altLang="en-US" sz="6220" spc="0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  <a:p>
            <a:pPr>
              <a:lnSpc>
                <a:spcPct val="120000"/>
              </a:lnSpc>
            </a:pPr>
            <a:br>
              <a:rPr lang="zh-CN" altLang="en-US" sz="2700" dirty="0">
                <a:latin typeface="楷体" panose="02010609060101010101" pitchFamily="49" charset="-122"/>
                <a:ea typeface="楷体" panose="02010609060101010101" pitchFamily="49" charset="-122"/>
              </a:rPr>
            </a:br>
            <a:endParaRPr lang="zh-CN" alt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" name="文本框 3"/>
          <p:cNvSpPr txBox="1"/>
          <p:nvPr/>
        </p:nvSpPr>
        <p:spPr>
          <a:xfrm>
            <a:off x="1215589" y="771525"/>
            <a:ext cx="3268133" cy="64516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 rtl="0"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600" b="1" dirty="0">
                <a:latin typeface="楷体" panose="02010609060101010101" pitchFamily="49" charset="-122"/>
                <a:ea typeface="楷体" panose="02010609060101010101" pitchFamily="49" charset="-122"/>
              </a:rPr>
              <a:t>社指分工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7229475" y="1885540"/>
            <a:ext cx="4962525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  <a:buClrTx/>
              <a:buSzTx/>
              <a:buFontTx/>
            </a:pPr>
            <a:endParaRPr kumimoji="1" lang="en-US" altLang="zh-CN" sz="2000" spc="0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l">
              <a:lnSpc>
                <a:spcPct val="150000"/>
              </a:lnSpc>
              <a:buClrTx/>
              <a:buSzTx/>
              <a:buFontTx/>
            </a:pPr>
            <a:endParaRPr kumimoji="1" lang="en-US" altLang="zh-CN" sz="20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l">
              <a:lnSpc>
                <a:spcPct val="150000"/>
              </a:lnSpc>
              <a:buClrTx/>
              <a:buSzTx/>
              <a:buFontTx/>
            </a:pPr>
            <a:endParaRPr kumimoji="1" lang="en-US" altLang="zh-CN" sz="2000" spc="0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l">
              <a:lnSpc>
                <a:spcPct val="150000"/>
              </a:lnSpc>
              <a:buClrTx/>
              <a:buSzTx/>
              <a:buFontTx/>
            </a:pPr>
            <a:endParaRPr kumimoji="1" lang="zh-CN" altLang="en-US" sz="2200" spc="0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l">
              <a:lnSpc>
                <a:spcPct val="150000"/>
              </a:lnSpc>
              <a:buClrTx/>
              <a:buSzTx/>
              <a:buFontTx/>
            </a:pPr>
            <a:r>
              <a:rPr kumimoji="1" lang="zh-CN" altLang="en-US" sz="2200" b="1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财务组</a:t>
            </a:r>
            <a:endParaRPr kumimoji="1" lang="zh-CN" altLang="en-US" sz="2200" b="1" spc="0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l">
              <a:lnSpc>
                <a:spcPct val="150000"/>
              </a:lnSpc>
              <a:buClrTx/>
              <a:buSzTx/>
              <a:buFontTx/>
            </a:pPr>
            <a:r>
              <a:rPr kumimoji="1" lang="zh-CN" altLang="en-US" sz="22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负责人：项诗涵</a:t>
            </a:r>
            <a:endParaRPr kumimoji="1" lang="zh-CN" altLang="en-US" sz="2200" spc="0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l">
              <a:lnSpc>
                <a:spcPct val="150000"/>
              </a:lnSpc>
              <a:buClrTx/>
              <a:buSzTx/>
              <a:buFontTx/>
            </a:pPr>
            <a:r>
              <a:rPr kumimoji="1" lang="zh-CN" altLang="en-US" sz="22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干事：陈志瀚、艾金延、张惟鉴</a:t>
            </a:r>
            <a:b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</a:br>
            <a:endParaRPr lang="zh-CN" altLang="en-US" sz="20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endParaRPr lang="zh-CN" altLang="en-US" sz="20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C8C272-250E-9363-3D25-4B76431739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五边形 3">
            <a:extLst>
              <a:ext uri="{FF2B5EF4-FFF2-40B4-BE49-F238E27FC236}">
                <a16:creationId xmlns:a16="http://schemas.microsoft.com/office/drawing/2014/main" id="{D9814BE2-7B4C-3012-2094-DF131EA4D122}"/>
              </a:ext>
            </a:extLst>
          </p:cNvPr>
          <p:cNvSpPr/>
          <p:nvPr/>
        </p:nvSpPr>
        <p:spPr>
          <a:xfrm>
            <a:off x="0" y="363220"/>
            <a:ext cx="6290945" cy="680085"/>
          </a:xfrm>
          <a:prstGeom prst="homePlat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" name="标题 1">
            <a:extLst>
              <a:ext uri="{FF2B5EF4-FFF2-40B4-BE49-F238E27FC236}">
                <a16:creationId xmlns:a16="http://schemas.microsoft.com/office/drawing/2014/main" id="{01CCFB52-72DB-5E16-ECD5-1F1EB909F9F7}"/>
              </a:ext>
            </a:extLst>
          </p:cNvPr>
          <p:cNvSpPr txBox="1">
            <a:spLocks/>
          </p:cNvSpPr>
          <p:nvPr/>
        </p:nvSpPr>
        <p:spPr>
          <a:xfrm>
            <a:off x="73660" y="363220"/>
            <a:ext cx="5935980" cy="68008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400">
                <a:latin typeface="楷体" panose="02010609060101010101" pitchFamily="49" charset="-122"/>
                <a:ea typeface="楷体" panose="02010609060101010101" pitchFamily="49" charset="-122"/>
              </a:rPr>
              <a:t>如何使用秀米编辑推文（</a:t>
            </a:r>
            <a:r>
              <a:rPr lang="en-US" altLang="zh-CN" sz="2400">
                <a:latin typeface="楷体" panose="02010609060101010101" pitchFamily="49" charset="-122"/>
                <a:ea typeface="楷体" panose="02010609060101010101" pitchFamily="49" charset="-122"/>
              </a:rPr>
              <a:t>https://xiumi.us/</a:t>
            </a:r>
            <a:r>
              <a:rPr lang="zh-CN" altLang="en-US" sz="2400">
                <a:latin typeface="楷体" panose="02010609060101010101" pitchFamily="49" charset="-122"/>
                <a:ea typeface="楷体" panose="02010609060101010101" pitchFamily="49" charset="-122"/>
              </a:rPr>
              <a:t>）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EBC9679-A444-08ED-83BF-9FBFDED634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60" y="1184275"/>
            <a:ext cx="9037955" cy="549783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AD51B440-7ED6-B58D-CC5B-7A9773BDC4EB}"/>
              </a:ext>
            </a:extLst>
          </p:cNvPr>
          <p:cNvSpPr/>
          <p:nvPr/>
        </p:nvSpPr>
        <p:spPr>
          <a:xfrm>
            <a:off x="3353435" y="1092835"/>
            <a:ext cx="473710" cy="545465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476BF1B-A154-2D4C-3B3A-0B8DDDF5837E}"/>
              </a:ext>
            </a:extLst>
          </p:cNvPr>
          <p:cNvSpPr/>
          <p:nvPr/>
        </p:nvSpPr>
        <p:spPr>
          <a:xfrm>
            <a:off x="925830" y="2841625"/>
            <a:ext cx="1151890" cy="370840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B408BF46-1862-F6D3-9215-5E8014159C43}"/>
              </a:ext>
            </a:extLst>
          </p:cNvPr>
          <p:cNvCxnSpPr>
            <a:stCxn id="5" idx="2"/>
            <a:endCxn id="6" idx="0"/>
          </p:cNvCxnSpPr>
          <p:nvPr/>
        </p:nvCxnSpPr>
        <p:spPr>
          <a:xfrm flipH="1">
            <a:off x="1501775" y="1638300"/>
            <a:ext cx="2088515" cy="1203325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8" name="矩形 7">
            <a:extLst>
              <a:ext uri="{FF2B5EF4-FFF2-40B4-BE49-F238E27FC236}">
                <a16:creationId xmlns:a16="http://schemas.microsoft.com/office/drawing/2014/main" id="{C690815E-460A-9FBE-669E-64C7CE705F1A}"/>
              </a:ext>
            </a:extLst>
          </p:cNvPr>
          <p:cNvSpPr/>
          <p:nvPr/>
        </p:nvSpPr>
        <p:spPr>
          <a:xfrm>
            <a:off x="3672205" y="1536065"/>
            <a:ext cx="2185035" cy="1707515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6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indent="0" algn="l" fontAlgn="auto">
              <a:spcBef>
                <a:spcPts val="1000"/>
              </a:spcBef>
            </a:pPr>
            <a:r>
              <a:rPr lang="zh-CN" altLang="en-US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为使推文更具整体感，可点此选则主题色。选则后，颜色会自动同步到所有模板上。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E9AE4C5-A2E1-CB9A-901A-FB8E41DA47FC}"/>
              </a:ext>
            </a:extLst>
          </p:cNvPr>
          <p:cNvSpPr/>
          <p:nvPr/>
        </p:nvSpPr>
        <p:spPr>
          <a:xfrm>
            <a:off x="782320" y="1184910"/>
            <a:ext cx="307975" cy="175260"/>
          </a:xfrm>
          <a:prstGeom prst="rect">
            <a:avLst/>
          </a:prstGeom>
          <a:noFill/>
          <a:ln w="38100">
            <a:solidFill>
              <a:schemeClr val="accent4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3A2FF4B9-D4B1-EFA3-4D4D-25F490097B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2210" y="147955"/>
            <a:ext cx="2892425" cy="4710430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0FEB5E38-09BD-63B5-500C-4BB138A9B1A8}"/>
              </a:ext>
            </a:extLst>
          </p:cNvPr>
          <p:cNvSpPr/>
          <p:nvPr/>
        </p:nvSpPr>
        <p:spPr>
          <a:xfrm>
            <a:off x="1143000" y="1189990"/>
            <a:ext cx="307975" cy="175260"/>
          </a:xfrm>
          <a:prstGeom prst="rect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9F724A3A-A20C-9AC1-05E5-6F91A1B0E7D5}"/>
              </a:ext>
            </a:extLst>
          </p:cNvPr>
          <p:cNvSpPr/>
          <p:nvPr/>
        </p:nvSpPr>
        <p:spPr>
          <a:xfrm>
            <a:off x="1508760" y="1189990"/>
            <a:ext cx="307975" cy="175260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7E0C8CA2-E78A-1A9B-4752-A88484BF721B}"/>
              </a:ext>
            </a:extLst>
          </p:cNvPr>
          <p:cNvSpPr/>
          <p:nvPr/>
        </p:nvSpPr>
        <p:spPr>
          <a:xfrm>
            <a:off x="6045200" y="1477010"/>
            <a:ext cx="2702560" cy="832485"/>
          </a:xfrm>
          <a:prstGeom prst="rect">
            <a:avLst/>
          </a:prstGeom>
          <a:noFill/>
          <a:ln w="38100">
            <a:solidFill>
              <a:schemeClr val="accent4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BE7E2622-CA0E-7B1B-C14F-E71A8DEF72DF}"/>
              </a:ext>
            </a:extLst>
          </p:cNvPr>
          <p:cNvSpPr/>
          <p:nvPr/>
        </p:nvSpPr>
        <p:spPr>
          <a:xfrm>
            <a:off x="6172200" y="2379980"/>
            <a:ext cx="2576195" cy="3980180"/>
          </a:xfrm>
          <a:prstGeom prst="rect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90725663-4EBB-8630-82CF-6B9F9D9939CF}"/>
              </a:ext>
            </a:extLst>
          </p:cNvPr>
          <p:cNvSpPr/>
          <p:nvPr/>
        </p:nvSpPr>
        <p:spPr>
          <a:xfrm>
            <a:off x="8826500" y="860425"/>
            <a:ext cx="2276475" cy="2714625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2835BB79-0314-91FF-A440-CA3C9C0347A0}"/>
              </a:ext>
            </a:extLst>
          </p:cNvPr>
          <p:cNvSpPr/>
          <p:nvPr/>
        </p:nvSpPr>
        <p:spPr>
          <a:xfrm>
            <a:off x="8907780" y="443865"/>
            <a:ext cx="964565" cy="384175"/>
          </a:xfrm>
          <a:prstGeom prst="rect">
            <a:avLst/>
          </a:prstGeom>
          <a:noFill/>
          <a:ln w="38100">
            <a:solidFill>
              <a:schemeClr val="accent4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E90CC214-0A75-1724-0521-EA16AEB9C3C3}"/>
              </a:ext>
            </a:extLst>
          </p:cNvPr>
          <p:cNvSpPr/>
          <p:nvPr/>
        </p:nvSpPr>
        <p:spPr>
          <a:xfrm>
            <a:off x="256540" y="3068320"/>
            <a:ext cx="535305" cy="431800"/>
          </a:xfrm>
          <a:prstGeom prst="rect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D6BEBCB9-22D0-2A34-B72A-25696AC35F9B}"/>
              </a:ext>
            </a:extLst>
          </p:cNvPr>
          <p:cNvSpPr/>
          <p:nvPr/>
        </p:nvSpPr>
        <p:spPr>
          <a:xfrm>
            <a:off x="408940" y="3627755"/>
            <a:ext cx="2185035" cy="1399540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5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indent="0" algn="l" fontAlgn="auto">
              <a:spcBef>
                <a:spcPts val="1000"/>
              </a:spcBef>
            </a:pPr>
            <a:r>
              <a:rPr lang="zh-CN" altLang="en-US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需要插入的图片可在此批量导入，也可直接复制黏贴到右侧编辑区。</a:t>
            </a: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66311B0C-CA7B-081C-225C-9EF17FDFC8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0290" y="3790315"/>
            <a:ext cx="3818890" cy="598805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9A6AD6CA-4EB8-0490-2891-B517D4FE1E67}"/>
              </a:ext>
            </a:extLst>
          </p:cNvPr>
          <p:cNvSpPr/>
          <p:nvPr/>
        </p:nvSpPr>
        <p:spPr>
          <a:xfrm>
            <a:off x="3706495" y="4391025"/>
            <a:ext cx="2185035" cy="20961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indent="0" algn="l" fontAlgn="auto">
              <a:spcBef>
                <a:spcPts val="1000"/>
              </a:spcBef>
            </a:pPr>
            <a:r>
              <a:rPr lang="zh-CN" altLang="en-US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选中文字后会出现如上所示工具栏，使用方式和</a:t>
            </a:r>
            <a:r>
              <a:rPr lang="en-US" altLang="zh-CN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Word</a:t>
            </a:r>
            <a:r>
              <a:rPr lang="zh-CN" altLang="en-US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文档差不多。</a:t>
            </a:r>
          </a:p>
          <a:p>
            <a:pPr indent="0" algn="l" fontAlgn="auto">
              <a:spcBef>
                <a:spcPts val="1000"/>
              </a:spcBef>
            </a:pPr>
            <a:r>
              <a:rPr lang="zh-CN" altLang="en-US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文字可设置默认字体</a:t>
            </a:r>
            <a:r>
              <a:rPr lang="en-US" altLang="zh-CN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/16</a:t>
            </a:r>
            <a:r>
              <a:rPr lang="zh-CN" altLang="en-US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字号</a:t>
            </a:r>
            <a:r>
              <a:rPr lang="en-US" altLang="zh-CN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/</a:t>
            </a:r>
            <a:r>
              <a:rPr lang="zh-CN" altLang="en-US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两边对齐。</a:t>
            </a: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0E473FB7-2BB5-50B1-9C88-9C8B148A00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93530" y="5313680"/>
            <a:ext cx="2312035" cy="1308100"/>
          </a:xfrm>
          <a:prstGeom prst="rect">
            <a:avLst/>
          </a:prstGeom>
        </p:spPr>
      </p:pic>
      <p:sp>
        <p:nvSpPr>
          <p:cNvPr id="22" name="矩形 21">
            <a:extLst>
              <a:ext uri="{FF2B5EF4-FFF2-40B4-BE49-F238E27FC236}">
                <a16:creationId xmlns:a16="http://schemas.microsoft.com/office/drawing/2014/main" id="{C04F9B6F-C3E9-59E9-8679-24FF6D23F12E}"/>
              </a:ext>
            </a:extLst>
          </p:cNvPr>
          <p:cNvSpPr/>
          <p:nvPr/>
        </p:nvSpPr>
        <p:spPr>
          <a:xfrm>
            <a:off x="10276840" y="5157470"/>
            <a:ext cx="1675765" cy="5638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indent="0" algn="l" fontAlgn="auto">
              <a:spcBef>
                <a:spcPts val="1000"/>
              </a:spcBef>
            </a:pPr>
            <a:r>
              <a:rPr lang="zh-CN" altLang="en-US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添加在推文末尾，左对齐。</a:t>
            </a:r>
          </a:p>
        </p:txBody>
      </p:sp>
    </p:spTree>
    <p:extLst>
      <p:ext uri="{BB962C8B-B14F-4D97-AF65-F5344CB8AC3E}">
        <p14:creationId xmlns:p14="http://schemas.microsoft.com/office/powerpoint/2010/main" val="13564302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3000"/>
    </mc:Choice>
    <mc:Fallback>
      <p:transition advClick="0" advTm="3000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383FE2-2DFC-5404-A1F8-32958ED792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2505DE5-32E0-AF2A-17D0-B24CEF92E8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765" y="1282700"/>
            <a:ext cx="4673600" cy="2990215"/>
          </a:xfrm>
          <a:prstGeom prst="rect">
            <a:avLst/>
          </a:prstGeom>
        </p:spPr>
      </p:pic>
      <p:sp>
        <p:nvSpPr>
          <p:cNvPr id="3" name="五边形 3">
            <a:extLst>
              <a:ext uri="{FF2B5EF4-FFF2-40B4-BE49-F238E27FC236}">
                <a16:creationId xmlns:a16="http://schemas.microsoft.com/office/drawing/2014/main" id="{3B689B27-330B-08C7-CB2E-FB529D164F3E}"/>
              </a:ext>
            </a:extLst>
          </p:cNvPr>
          <p:cNvSpPr/>
          <p:nvPr/>
        </p:nvSpPr>
        <p:spPr>
          <a:xfrm>
            <a:off x="0" y="363220"/>
            <a:ext cx="6290945" cy="680085"/>
          </a:xfrm>
          <a:prstGeom prst="homePlat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CE0F8E75-24D1-802F-82A1-E5C253C03D71}"/>
              </a:ext>
            </a:extLst>
          </p:cNvPr>
          <p:cNvSpPr txBox="1">
            <a:spLocks/>
          </p:cNvSpPr>
          <p:nvPr/>
        </p:nvSpPr>
        <p:spPr>
          <a:xfrm>
            <a:off x="73660" y="363220"/>
            <a:ext cx="5935980" cy="68008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400">
                <a:latin typeface="楷体" panose="02010609060101010101" pitchFamily="49" charset="-122"/>
                <a:ea typeface="楷体" panose="02010609060101010101" pitchFamily="49" charset="-122"/>
              </a:rPr>
              <a:t>如何使用秀米编辑推文（</a:t>
            </a:r>
            <a:r>
              <a:rPr lang="en-US" altLang="zh-CN" sz="2400">
                <a:latin typeface="楷体" panose="02010609060101010101" pitchFamily="49" charset="-122"/>
                <a:ea typeface="楷体" panose="02010609060101010101" pitchFamily="49" charset="-122"/>
              </a:rPr>
              <a:t>https://xiumi.us/</a:t>
            </a:r>
            <a:r>
              <a:rPr lang="zh-CN" altLang="en-US" sz="2400">
                <a:latin typeface="楷体" panose="02010609060101010101" pitchFamily="49" charset="-122"/>
                <a:ea typeface="楷体" panose="02010609060101010101" pitchFamily="49" charset="-122"/>
              </a:rPr>
              <a:t>）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B7F8F80-4A9D-CCE5-DF18-779815F468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7545" y="5238750"/>
            <a:ext cx="4911090" cy="99631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F26DADD-970B-FD90-7577-BDAE23EDF57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55780" b="23101"/>
          <a:stretch>
            <a:fillRect/>
          </a:stretch>
        </p:blipFill>
        <p:spPr>
          <a:xfrm>
            <a:off x="913765" y="4390390"/>
            <a:ext cx="2104390" cy="63881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DF5F143-EFE7-7128-BA66-7FA865290F7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59570" b="23889"/>
          <a:stretch>
            <a:fillRect/>
          </a:stretch>
        </p:blipFill>
        <p:spPr>
          <a:xfrm>
            <a:off x="913765" y="5238750"/>
            <a:ext cx="2104390" cy="47752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C16A92AE-DC8E-615A-2C45-09CB5A229CED}"/>
              </a:ext>
            </a:extLst>
          </p:cNvPr>
          <p:cNvSpPr/>
          <p:nvPr/>
        </p:nvSpPr>
        <p:spPr>
          <a:xfrm>
            <a:off x="4180205" y="5238750"/>
            <a:ext cx="987425" cy="1137285"/>
          </a:xfrm>
          <a:prstGeom prst="rect">
            <a:avLst/>
          </a:prstGeom>
          <a:noFill/>
          <a:ln w="38100">
            <a:solidFill>
              <a:schemeClr val="accent4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60B4A8BB-CA93-23E1-67EE-A945E54A750D}"/>
              </a:ext>
            </a:extLst>
          </p:cNvPr>
          <p:cNvCxnSpPr>
            <a:stCxn id="8" idx="0"/>
          </p:cNvCxnSpPr>
          <p:nvPr/>
        </p:nvCxnSpPr>
        <p:spPr>
          <a:xfrm flipH="1" flipV="1">
            <a:off x="4180205" y="4280535"/>
            <a:ext cx="494030" cy="958215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0" name="矩形 9">
            <a:extLst>
              <a:ext uri="{FF2B5EF4-FFF2-40B4-BE49-F238E27FC236}">
                <a16:creationId xmlns:a16="http://schemas.microsoft.com/office/drawing/2014/main" id="{418C82D1-6D70-2690-55F9-3406CDFF39CE}"/>
              </a:ext>
            </a:extLst>
          </p:cNvPr>
          <p:cNvSpPr/>
          <p:nvPr/>
        </p:nvSpPr>
        <p:spPr>
          <a:xfrm>
            <a:off x="1567180" y="1842135"/>
            <a:ext cx="678815" cy="689610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565F85A-F791-2D74-3CD2-BE19712A6934}"/>
              </a:ext>
            </a:extLst>
          </p:cNvPr>
          <p:cNvSpPr/>
          <p:nvPr/>
        </p:nvSpPr>
        <p:spPr>
          <a:xfrm>
            <a:off x="1567180" y="3326765"/>
            <a:ext cx="768985" cy="297180"/>
          </a:xfrm>
          <a:prstGeom prst="rect">
            <a:avLst/>
          </a:prstGeom>
          <a:noFill/>
          <a:ln w="38100">
            <a:solidFill>
              <a:schemeClr val="accent4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2D46B04F-F6E5-A8B5-9DF0-B081A2F10B5B}"/>
              </a:ext>
            </a:extLst>
          </p:cNvPr>
          <p:cNvSpPr/>
          <p:nvPr/>
        </p:nvSpPr>
        <p:spPr>
          <a:xfrm>
            <a:off x="8570595" y="1526540"/>
            <a:ext cx="2993390" cy="32245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indent="0" algn="ctr" fontAlgn="auto">
              <a:spcBef>
                <a:spcPts val="500"/>
              </a:spcBef>
            </a:pPr>
            <a:r>
              <a:rPr lang="en-US" altLang="zh-CN" sz="20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STEP3</a:t>
            </a:r>
          </a:p>
          <a:p>
            <a:pPr indent="0" algn="l" fontAlgn="auto">
              <a:spcBef>
                <a:spcPts val="500"/>
              </a:spcBef>
            </a:pPr>
            <a:r>
              <a:rPr lang="zh-CN" altLang="en-US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Microsoft YaHei" panose="020B0503020204020204" charset="-122"/>
              </a:rPr>
              <a:t>制作完成后，如需投稿</a:t>
            </a:r>
            <a:r>
              <a:rPr lang="en-US" altLang="zh-CN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Microsoft YaHei" panose="020B0503020204020204" charset="-122"/>
              </a:rPr>
              <a:t>Shaining</a:t>
            </a:r>
            <a:r>
              <a:rPr lang="zh-CN" altLang="en-US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Microsoft YaHei" panose="020B0503020204020204" charset="-122"/>
              </a:rPr>
              <a:t>，则生成预览链接</a:t>
            </a:r>
            <a:r>
              <a:rPr lang="en-US" altLang="zh-CN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Microsoft YaHei" panose="020B0503020204020204" charset="-122"/>
              </a:rPr>
              <a:t>/</a:t>
            </a:r>
            <a:r>
              <a:rPr lang="zh-CN" altLang="en-US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Microsoft YaHei" panose="020B0503020204020204" charset="-122"/>
              </a:rPr>
              <a:t>二维码给社指干事蒋琪婧审核。需注意，每次修改内容，都需要申请新的预览链接。</a:t>
            </a:r>
          </a:p>
          <a:p>
            <a:pPr indent="0" algn="l" fontAlgn="auto">
              <a:spcBef>
                <a:spcPts val="500"/>
              </a:spcBef>
            </a:pPr>
            <a:r>
              <a:rPr lang="zh-CN" altLang="en-US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Microsoft YaHei" panose="020B0503020204020204" charset="-122"/>
              </a:rPr>
              <a:t>如希望刊登在自己的社团公众号上，则可直接导出。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1DFC6CB1-CCAD-0612-B947-73E5AA4A55DD}"/>
              </a:ext>
            </a:extLst>
          </p:cNvPr>
          <p:cNvSpPr/>
          <p:nvPr/>
        </p:nvSpPr>
        <p:spPr>
          <a:xfrm>
            <a:off x="6156325" y="5238750"/>
            <a:ext cx="915035" cy="1137285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404D75D4-299B-D831-84FC-75E3A7D65C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26455" y="1959610"/>
            <a:ext cx="2073910" cy="1367155"/>
          </a:xfrm>
          <a:prstGeom prst="rect">
            <a:avLst/>
          </a:prstGeom>
        </p:spPr>
      </p:pic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CBE645A6-D96B-3CE8-6094-15987E4F2319}"/>
              </a:ext>
            </a:extLst>
          </p:cNvPr>
          <p:cNvCxnSpPr>
            <a:stCxn id="13" idx="0"/>
            <a:endCxn id="14" idx="2"/>
          </p:cNvCxnSpPr>
          <p:nvPr/>
        </p:nvCxnSpPr>
        <p:spPr>
          <a:xfrm flipV="1">
            <a:off x="6614160" y="3326765"/>
            <a:ext cx="349250" cy="1911985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77715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3000"/>
    </mc:Choice>
    <mc:Fallback>
      <p:transition advClick="0" advTm="3000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32B12A-24FC-78A2-6AE8-91A4E54756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五边形 3">
            <a:extLst>
              <a:ext uri="{FF2B5EF4-FFF2-40B4-BE49-F238E27FC236}">
                <a16:creationId xmlns:a16="http://schemas.microsoft.com/office/drawing/2014/main" id="{52386F2F-8598-46F6-F71F-C40AEDF663F1}"/>
              </a:ext>
            </a:extLst>
          </p:cNvPr>
          <p:cNvSpPr/>
          <p:nvPr/>
        </p:nvSpPr>
        <p:spPr>
          <a:xfrm>
            <a:off x="0" y="363220"/>
            <a:ext cx="6290945" cy="680085"/>
          </a:xfrm>
          <a:prstGeom prst="homePlat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" name="标题 1">
            <a:extLst>
              <a:ext uri="{FF2B5EF4-FFF2-40B4-BE49-F238E27FC236}">
                <a16:creationId xmlns:a16="http://schemas.microsoft.com/office/drawing/2014/main" id="{1060C354-06D3-7DF7-CD4C-2CFA4FBD3B94}"/>
              </a:ext>
            </a:extLst>
          </p:cNvPr>
          <p:cNvSpPr txBox="1">
            <a:spLocks/>
          </p:cNvSpPr>
          <p:nvPr/>
        </p:nvSpPr>
        <p:spPr>
          <a:xfrm>
            <a:off x="73660" y="363220"/>
            <a:ext cx="5935980" cy="68008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400">
                <a:latin typeface="楷体" panose="02010609060101010101" pitchFamily="49" charset="-122"/>
                <a:ea typeface="楷体" panose="02010609060101010101" pitchFamily="49" charset="-122"/>
              </a:rPr>
              <a:t>如何使用秀米编辑推文（</a:t>
            </a:r>
            <a:r>
              <a:rPr lang="en-US" altLang="zh-CN" sz="2400">
                <a:latin typeface="楷体" panose="02010609060101010101" pitchFamily="49" charset="-122"/>
                <a:ea typeface="楷体" panose="02010609060101010101" pitchFamily="49" charset="-122"/>
              </a:rPr>
              <a:t>https://xiumi.us/</a:t>
            </a:r>
            <a:r>
              <a:rPr lang="zh-CN" altLang="en-US" sz="2400">
                <a:latin typeface="楷体" panose="02010609060101010101" pitchFamily="49" charset="-122"/>
                <a:ea typeface="楷体" panose="02010609060101010101" pitchFamily="49" charset="-122"/>
              </a:rPr>
              <a:t>）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89126B1-2C34-8F5F-4C70-7A086E8C9C89}"/>
              </a:ext>
            </a:extLst>
          </p:cNvPr>
          <p:cNvSpPr/>
          <p:nvPr/>
        </p:nvSpPr>
        <p:spPr>
          <a:xfrm>
            <a:off x="374650" y="1212215"/>
            <a:ext cx="5334000" cy="13785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indent="0" algn="ctr" fontAlgn="auto">
              <a:spcBef>
                <a:spcPts val="500"/>
              </a:spcBef>
            </a:pPr>
            <a:r>
              <a:rPr lang="en-US" altLang="zh-CN" sz="20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STEP4</a:t>
            </a:r>
          </a:p>
          <a:p>
            <a:pPr indent="0" algn="l" fontAlgn="auto">
              <a:spcBef>
                <a:spcPts val="500"/>
              </a:spcBef>
            </a:pPr>
            <a:r>
              <a:rPr lang="zh-CN" altLang="en-US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Microsoft YaHei" panose="020B0503020204020204" charset="-122"/>
              </a:rPr>
              <a:t>如需投稿</a:t>
            </a:r>
            <a:r>
              <a:rPr lang="en-US" altLang="zh-CN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Microsoft YaHei" panose="020B0503020204020204" charset="-122"/>
              </a:rPr>
              <a:t>Shaining</a:t>
            </a:r>
            <a:r>
              <a:rPr lang="zh-CN" altLang="en-US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Microsoft YaHei" panose="020B0503020204020204" charset="-122"/>
              </a:rPr>
              <a:t>，在审核通过后回到</a:t>
            </a:r>
            <a:r>
              <a:rPr lang="en-US" altLang="zh-CN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Microsoft YaHei" panose="020B0503020204020204" charset="-122"/>
              </a:rPr>
              <a:t>“</a:t>
            </a:r>
            <a:r>
              <a:rPr lang="zh-CN" altLang="en-US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Microsoft YaHei" panose="020B0503020204020204" charset="-122"/>
              </a:rPr>
              <a:t>我的秀米</a:t>
            </a:r>
            <a:r>
              <a:rPr lang="en-US" altLang="zh-CN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Microsoft YaHei" panose="020B0503020204020204" charset="-122"/>
              </a:rPr>
              <a:t>”</a:t>
            </a:r>
            <a:r>
              <a:rPr lang="zh-CN" altLang="en-US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Microsoft YaHei" panose="020B0503020204020204" charset="-122"/>
              </a:rPr>
              <a:t>界面，将推文通过如图所示方式另存到社指秀米账号</a:t>
            </a:r>
            <a:r>
              <a:rPr lang="en-US" altLang="zh-CN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Microsoft YaHei" panose="020B0503020204020204" charset="-122"/>
              </a:rPr>
              <a:t>“izjuszzx@163.com”</a:t>
            </a:r>
            <a:r>
              <a:rPr lang="zh-CN" altLang="en-US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Microsoft YaHei" panose="020B0503020204020204" charset="-122"/>
              </a:rPr>
              <a:t>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3DC0A21-D48B-F52F-0E7D-9694A22591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650" y="2759710"/>
            <a:ext cx="3236595" cy="374269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5154401-D34A-AF4D-9BEB-AFDC4695D8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4990" y="2918460"/>
            <a:ext cx="4142740" cy="314515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2C93332-34A0-1D8B-6F34-E9F78AD0C8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2500" y="1377950"/>
            <a:ext cx="4684395" cy="121285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E95B8135-AB80-7CBA-0EF9-93AA7B761E02}"/>
              </a:ext>
            </a:extLst>
          </p:cNvPr>
          <p:cNvSpPr/>
          <p:nvPr/>
        </p:nvSpPr>
        <p:spPr>
          <a:xfrm>
            <a:off x="1968500" y="5732145"/>
            <a:ext cx="586105" cy="643890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E4B20D8-B963-71E5-85D9-C6B7341EB5AA}"/>
              </a:ext>
            </a:extLst>
          </p:cNvPr>
          <p:cNvSpPr/>
          <p:nvPr/>
        </p:nvSpPr>
        <p:spPr>
          <a:xfrm>
            <a:off x="5796280" y="3644265"/>
            <a:ext cx="1172210" cy="345440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E806341A-20C8-7FDE-98AF-804D04DC50CE}"/>
              </a:ext>
            </a:extLst>
          </p:cNvPr>
          <p:cNvSpPr/>
          <p:nvPr/>
        </p:nvSpPr>
        <p:spPr>
          <a:xfrm>
            <a:off x="7518400" y="5645150"/>
            <a:ext cx="473075" cy="334645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0F25DB3-FB93-20DC-33E3-7DD4D35DE194}"/>
              </a:ext>
            </a:extLst>
          </p:cNvPr>
          <p:cNvSpPr/>
          <p:nvPr/>
        </p:nvSpPr>
        <p:spPr>
          <a:xfrm>
            <a:off x="10878185" y="2110740"/>
            <a:ext cx="575945" cy="480695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E0D2A886-77C7-E3E1-4A8A-8E329D157213}"/>
              </a:ext>
            </a:extLst>
          </p:cNvPr>
          <p:cNvCxnSpPr>
            <a:stCxn id="8" idx="0"/>
            <a:endCxn id="9" idx="1"/>
          </p:cNvCxnSpPr>
          <p:nvPr/>
        </p:nvCxnSpPr>
        <p:spPr>
          <a:xfrm flipV="1">
            <a:off x="2261870" y="3816985"/>
            <a:ext cx="3534410" cy="1915160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8C516B43-69B1-E12D-9FF1-93A0E63E5D3C}"/>
              </a:ext>
            </a:extLst>
          </p:cNvPr>
          <p:cNvCxnSpPr>
            <a:stCxn id="9" idx="2"/>
            <a:endCxn id="10" idx="0"/>
          </p:cNvCxnSpPr>
          <p:nvPr/>
        </p:nvCxnSpPr>
        <p:spPr>
          <a:xfrm>
            <a:off x="6382385" y="3989705"/>
            <a:ext cx="1372870" cy="1655445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73D4FC27-1841-62F5-E556-9ADF66DEA686}"/>
              </a:ext>
            </a:extLst>
          </p:cNvPr>
          <p:cNvCxnSpPr>
            <a:stCxn id="10" idx="3"/>
            <a:endCxn id="11" idx="2"/>
          </p:cNvCxnSpPr>
          <p:nvPr/>
        </p:nvCxnSpPr>
        <p:spPr>
          <a:xfrm flipV="1">
            <a:off x="7991475" y="2591435"/>
            <a:ext cx="3175000" cy="3221355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39684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3000"/>
    </mc:Choice>
    <mc:Fallback>
      <p:transition advClick="0" advTm="3000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形用户界面, 文本, 应用程序&#10;&#10;AI 生成的内容可能不正确。">
            <a:extLst>
              <a:ext uri="{FF2B5EF4-FFF2-40B4-BE49-F238E27FC236}">
                <a16:creationId xmlns:a16="http://schemas.microsoft.com/office/drawing/2014/main" id="{83DF4906-E219-90AE-97D6-10415C6BF9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929"/>
          <a:stretch>
            <a:fillRect/>
          </a:stretch>
        </p:blipFill>
        <p:spPr>
          <a:xfrm>
            <a:off x="6306871" y="1413164"/>
            <a:ext cx="6346485" cy="4135582"/>
          </a:xfrm>
          <a:prstGeom prst="rect">
            <a:avLst/>
          </a:prstGeom>
        </p:spPr>
      </p:pic>
      <p:pic>
        <p:nvPicPr>
          <p:cNvPr id="3" name="图片 2" descr="图形用户界面, 文本, 应用程序&#10;&#10;AI 生成的内容可能不正确。">
            <a:extLst>
              <a:ext uri="{FF2B5EF4-FFF2-40B4-BE49-F238E27FC236}">
                <a16:creationId xmlns:a16="http://schemas.microsoft.com/office/drawing/2014/main" id="{C2D2813C-E857-8A64-D295-5428D8E0E8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36" r="11947" b="36970"/>
          <a:stretch>
            <a:fillRect/>
          </a:stretch>
        </p:blipFill>
        <p:spPr>
          <a:xfrm>
            <a:off x="0" y="0"/>
            <a:ext cx="69549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626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3"/>
          <p:cNvSpPr txBox="1"/>
          <p:nvPr/>
        </p:nvSpPr>
        <p:spPr>
          <a:xfrm>
            <a:off x="1502095" y="577904"/>
            <a:ext cx="6098796" cy="70788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 rtl="0"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4000" b="1">
                <a:latin typeface="楷体" panose="02010609060101010101" pitchFamily="49" charset="-122"/>
                <a:ea typeface="楷体" panose="02010609060101010101" pitchFamily="49" charset="-122"/>
              </a:rPr>
              <a:t>社团筹办</a:t>
            </a:r>
            <a:endParaRPr lang="zh-CN" altLang="en-US" sz="40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4" name="图片 3" descr="文本, 信件&#10;&#10;已自动生成说明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685" y="1995757"/>
            <a:ext cx="6096000" cy="2511007"/>
          </a:xfrm>
          <a:prstGeom prst="rect">
            <a:avLst/>
          </a:prstGeom>
        </p:spPr>
      </p:pic>
      <p:sp>
        <p:nvSpPr>
          <p:cNvPr id="5" name="文本框 3"/>
          <p:cNvSpPr txBox="1"/>
          <p:nvPr/>
        </p:nvSpPr>
        <p:spPr>
          <a:xfrm>
            <a:off x="994095" y="1466904"/>
            <a:ext cx="9681817" cy="52322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 rtl="0"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填写以下六个文件（找社团综合组干事或负责人要）</a:t>
            </a:r>
          </a:p>
        </p:txBody>
      </p:sp>
      <p:sp>
        <p:nvSpPr>
          <p:cNvPr id="6" name="文本框 3"/>
          <p:cNvSpPr txBox="1"/>
          <p:nvPr/>
        </p:nvSpPr>
        <p:spPr>
          <a:xfrm>
            <a:off x="994094" y="4628392"/>
            <a:ext cx="9681817" cy="138499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 rtl="0"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注意</a:t>
            </a:r>
            <a:r>
              <a:rPr lang="en-US" altLang="zh-CN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: </a:t>
            </a:r>
            <a:r>
              <a: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1、不需要完成线上注册</a:t>
            </a:r>
          </a:p>
          <a:p>
            <a:r>
              <a: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         2、负责人可以是大一，但是成绩空出来</a:t>
            </a:r>
          </a:p>
          <a:p>
            <a:r>
              <a: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         3、筹办中社团活动经费每学期300（除活动外）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3143C4-AF70-7650-1931-D6924A44A2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3">
            <a:extLst>
              <a:ext uri="{FF2B5EF4-FFF2-40B4-BE49-F238E27FC236}">
                <a16:creationId xmlns:a16="http://schemas.microsoft.com/office/drawing/2014/main" id="{2B59CECF-0175-D3DC-5B37-93B51A265641}"/>
              </a:ext>
            </a:extLst>
          </p:cNvPr>
          <p:cNvSpPr txBox="1"/>
          <p:nvPr/>
        </p:nvSpPr>
        <p:spPr>
          <a:xfrm>
            <a:off x="1226478" y="1356117"/>
            <a:ext cx="6098796" cy="70788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 rtl="0"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4000" b="1">
                <a:latin typeface="楷体" panose="02010609060101010101" pitchFamily="49" charset="-122"/>
                <a:ea typeface="楷体" panose="02010609060101010101" pitchFamily="49" charset="-122"/>
              </a:rPr>
              <a:t>社团转正</a:t>
            </a:r>
            <a:endParaRPr lang="zh-CN" altLang="en-US" sz="40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5" name="文本框 3">
            <a:extLst>
              <a:ext uri="{FF2B5EF4-FFF2-40B4-BE49-F238E27FC236}">
                <a16:creationId xmlns:a16="http://schemas.microsoft.com/office/drawing/2014/main" id="{F130B47C-7E1A-37A4-40F0-759E6E2047AF}"/>
              </a:ext>
            </a:extLst>
          </p:cNvPr>
          <p:cNvSpPr txBox="1"/>
          <p:nvPr/>
        </p:nvSpPr>
        <p:spPr>
          <a:xfrm>
            <a:off x="1042733" y="2974691"/>
            <a:ext cx="9681817" cy="224676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 rtl="0"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b="1">
                <a:latin typeface="楷体" panose="02010609060101010101" pitchFamily="49" charset="-122"/>
                <a:ea typeface="楷体" panose="02010609060101010101" pitchFamily="49" charset="-122"/>
              </a:rPr>
              <a:t>1、负责人通过资格考试。</a:t>
            </a:r>
            <a:endParaRPr lang="zh-CN" altLang="en-US" sz="28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endParaRPr lang="zh-CN" altLang="en-US" sz="28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2800" b="1">
                <a:latin typeface="楷体" panose="02010609060101010101" pitchFamily="49" charset="-122"/>
                <a:ea typeface="楷体" panose="02010609060101010101" pitchFamily="49" charset="-122"/>
              </a:rPr>
              <a:t>2、在年末转正答辩进入前80%。</a:t>
            </a:r>
          </a:p>
          <a:p>
            <a:endParaRPr lang="zh-CN" altLang="en-US" sz="28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2800" b="1">
                <a:latin typeface="楷体" panose="02010609060101010101" pitchFamily="49" charset="-122"/>
                <a:ea typeface="楷体" panose="02010609060101010101" pitchFamily="49" charset="-122"/>
              </a:rPr>
              <a:t>3、筹办期间举行过至少一次高质量活动。</a:t>
            </a:r>
            <a:endParaRPr lang="zh-CN" altLang="en-US" sz="28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044915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3000"/>
    </mc:Choice>
    <mc:Fallback>
      <p:transition advClick="0" advTm="3000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2362C90D-35FF-B0A7-2FFE-AC932D127DE0}"/>
              </a:ext>
            </a:extLst>
          </p:cNvPr>
          <p:cNvSpPr txBox="1"/>
          <p:nvPr/>
        </p:nvSpPr>
        <p:spPr>
          <a:xfrm>
            <a:off x="949036" y="1331433"/>
            <a:ext cx="907804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校区倡导“公益性”的学生社团建设</a:t>
            </a:r>
            <a:endParaRPr lang="en-US" altLang="zh-CN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学生社团建设应该面向人类可持续未来、倡导行动主义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2F048DB-E55E-2997-B627-2876B3FFC19B}"/>
              </a:ext>
            </a:extLst>
          </p:cNvPr>
          <p:cNvSpPr txBox="1"/>
          <p:nvPr/>
        </p:nvSpPr>
        <p:spPr>
          <a:xfrm>
            <a:off x="949037" y="346363"/>
            <a:ext cx="32350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dirty="0">
                <a:latin typeface="楷体" panose="02010609060101010101" pitchFamily="49" charset="-122"/>
                <a:ea typeface="楷体" panose="02010609060101010101" pitchFamily="49" charset="-122"/>
              </a:rPr>
              <a:t>考核重点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DDE9EDA-7441-2A96-54E5-1A2A3A40EEDD}"/>
              </a:ext>
            </a:extLst>
          </p:cNvPr>
          <p:cNvSpPr txBox="1"/>
          <p:nvPr/>
        </p:nvSpPr>
        <p:spPr>
          <a:xfrm>
            <a:off x="949036" y="2323400"/>
            <a:ext cx="8777424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校区中外学生在国内外相关重要峰会或论坛上进行分享报告，可依据情况，在日常运营中增加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3-5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分，并且可以作为社团举办重大活动在年末答辩中展示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DF8F484-7012-CCD6-EC9B-FB5E6AC23F1A}"/>
              </a:ext>
            </a:extLst>
          </p:cNvPr>
          <p:cNvSpPr txBox="1"/>
          <p:nvPr/>
        </p:nvSpPr>
        <p:spPr>
          <a:xfrm>
            <a:off x="949035" y="3752304"/>
            <a:ext cx="8883897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部分社团有相关的经历的，可以延续往年更进一步，社团还可以主动地去了解哪些峰会和论坛和自身社团相符。</a:t>
            </a:r>
            <a:endParaRPr lang="en-US" altLang="zh-CN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2800">
                <a:latin typeface="楷体" panose="02010609060101010101" pitchFamily="49" charset="-122"/>
                <a:ea typeface="楷体" panose="02010609060101010101" pitchFamily="49" charset="-122"/>
              </a:rPr>
              <a:t>注意参与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峰会与论坛的开支均为特殊费用，报销无需使用日常经费</a:t>
            </a:r>
          </a:p>
        </p:txBody>
      </p:sp>
    </p:spTree>
    <p:extLst>
      <p:ext uri="{BB962C8B-B14F-4D97-AF65-F5344CB8AC3E}">
        <p14:creationId xmlns:p14="http://schemas.microsoft.com/office/powerpoint/2010/main" val="2523766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493819" y="2840182"/>
            <a:ext cx="882336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6000" b="1" dirty="0">
                <a:latin typeface="楷体" panose="02010609060101010101" pitchFamily="49" charset="-122"/>
                <a:ea typeface="楷体" panose="02010609060101010101" pitchFamily="49" charset="-122"/>
              </a:rPr>
              <a:t>欢迎各位社长提问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238004" y="988107"/>
            <a:ext cx="739238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4400" b="1" dirty="0">
                <a:latin typeface="楷体" panose="02010609060101010101" pitchFamily="49" charset="-122"/>
                <a:ea typeface="楷体" panose="02010609060101010101" pitchFamily="49" charset="-122"/>
                <a:cs typeface="+mn-ea"/>
              </a:rPr>
              <a:t>03</a:t>
            </a:r>
            <a:r>
              <a:rPr lang="zh-CN" altLang="en-US" sz="4400" b="1" dirty="0">
                <a:latin typeface="楷体" panose="02010609060101010101" pitchFamily="49" charset="-122"/>
                <a:ea typeface="楷体" panose="02010609060101010101" pitchFamily="49" charset="-122"/>
                <a:cs typeface="+mn-ea"/>
              </a:rPr>
              <a:t> </a:t>
            </a:r>
            <a:r>
              <a:rPr lang="en-US" altLang="zh-CN" sz="4400" b="1" dirty="0"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rPr>
              <a:t>Q&amp;A</a:t>
            </a:r>
            <a:endParaRPr lang="zh-CN" altLang="en-US" sz="4400" b="1" dirty="0">
              <a:latin typeface="楷体" panose="02010609060101010101" pitchFamily="49" charset="-122"/>
              <a:ea typeface="楷体" panose="02010609060101010101" pitchFamily="49" charset="-122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526762" y="930625"/>
            <a:ext cx="738447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4400" b="1" dirty="0">
                <a:latin typeface="楷体" panose="02010609060101010101" pitchFamily="49" charset="-122"/>
                <a:ea typeface="楷体" panose="02010609060101010101" pitchFamily="49" charset="-122"/>
                <a:cs typeface="+mn-ea"/>
              </a:rPr>
              <a:t>负责人资格考试</a:t>
            </a:r>
            <a:endParaRPr lang="zh-CN" altLang="en-US" sz="4400" b="1" dirty="0">
              <a:latin typeface="楷体" panose="02010609060101010101" pitchFamily="49" charset="-122"/>
              <a:ea typeface="楷体" panose="02010609060101010101" pitchFamily="49" charset="-122"/>
              <a:cs typeface="+mn-ea"/>
              <a:sym typeface="+mn-lt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14532" y="2020898"/>
            <a:ext cx="5548690" cy="19303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明晚</a:t>
            </a:r>
            <a:endParaRPr kumimoji="1" lang="en-US" altLang="zh-CN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地点：惟学书院多功能厅</a:t>
            </a:r>
            <a:endParaRPr kumimoji="1" lang="en-US" altLang="zh-CN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请大家注意复习～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532" y="4141354"/>
            <a:ext cx="3136900" cy="10414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03031B8C-A784-B3FF-9B7F-E7068351B6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6578" y="930625"/>
            <a:ext cx="6568660" cy="27950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直角三角形 71"/>
          <p:cNvSpPr/>
          <p:nvPr/>
        </p:nvSpPr>
        <p:spPr>
          <a:xfrm rot="5400000">
            <a:off x="1588" y="-1"/>
            <a:ext cx="3715658" cy="3715658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prstClr val="white"/>
              </a:solidFill>
              <a:latin typeface="楷体" panose="02010609060101010101" pitchFamily="49" charset="-122"/>
              <a:ea typeface="楷体" panose="02010609060101010101" pitchFamily="49" charset="-122"/>
              <a:cs typeface="+mn-ea"/>
              <a:sym typeface="+mn-lt"/>
            </a:endParaRPr>
          </a:p>
        </p:txBody>
      </p:sp>
      <p:sp>
        <p:nvSpPr>
          <p:cNvPr id="71" name="直角三角形 70"/>
          <p:cNvSpPr/>
          <p:nvPr/>
        </p:nvSpPr>
        <p:spPr>
          <a:xfrm rot="16200000">
            <a:off x="8689233" y="3356819"/>
            <a:ext cx="3501180" cy="350118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prstClr val="white"/>
              </a:solidFill>
              <a:latin typeface="楷体" panose="02010609060101010101" pitchFamily="49" charset="-122"/>
              <a:ea typeface="楷体" panose="02010609060101010101" pitchFamily="49" charset="-122"/>
              <a:cs typeface="+mn-ea"/>
              <a:sym typeface="+mn-lt"/>
            </a:endParaRPr>
          </a:p>
        </p:txBody>
      </p:sp>
      <p:sp>
        <p:nvSpPr>
          <p:cNvPr id="2" name="直角三角形 1"/>
          <p:cNvSpPr/>
          <p:nvPr/>
        </p:nvSpPr>
        <p:spPr>
          <a:xfrm rot="5400000">
            <a:off x="1588" y="0"/>
            <a:ext cx="3257921" cy="3257921"/>
          </a:xfrm>
          <a:prstGeom prst="rtTriangl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prstClr val="white"/>
              </a:solidFill>
              <a:latin typeface="楷体" panose="02010609060101010101" pitchFamily="49" charset="-122"/>
              <a:ea typeface="楷体" panose="02010609060101010101" pitchFamily="49" charset="-122"/>
              <a:cs typeface="+mn-ea"/>
              <a:sym typeface="+mn-lt"/>
            </a:endParaRPr>
          </a:p>
        </p:txBody>
      </p:sp>
      <p:sp>
        <p:nvSpPr>
          <p:cNvPr id="70" name="直角三角形 69"/>
          <p:cNvSpPr/>
          <p:nvPr/>
        </p:nvSpPr>
        <p:spPr>
          <a:xfrm rot="16200000">
            <a:off x="9120547" y="3788134"/>
            <a:ext cx="3069865" cy="3069865"/>
          </a:xfrm>
          <a:prstGeom prst="rtTriangl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prstClr val="white"/>
              </a:solidFill>
              <a:latin typeface="楷体" panose="02010609060101010101" pitchFamily="49" charset="-122"/>
              <a:ea typeface="楷体" panose="02010609060101010101" pitchFamily="49" charset="-122"/>
              <a:cs typeface="+mn-ea"/>
              <a:sym typeface="+mn-lt"/>
            </a:endParaRPr>
          </a:p>
        </p:txBody>
      </p:sp>
      <p:sp>
        <p:nvSpPr>
          <p:cNvPr id="3" name="平行四边形 2"/>
          <p:cNvSpPr/>
          <p:nvPr/>
        </p:nvSpPr>
        <p:spPr>
          <a:xfrm>
            <a:off x="1781419" y="2"/>
            <a:ext cx="3088716" cy="1805556"/>
          </a:xfrm>
          <a:prstGeom prst="parallelogram">
            <a:avLst>
              <a:gd name="adj" fmla="val 100148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prstClr val="white"/>
              </a:solidFill>
              <a:latin typeface="楷体" panose="02010609060101010101" pitchFamily="49" charset="-122"/>
              <a:ea typeface="楷体" panose="02010609060101010101" pitchFamily="49" charset="-122"/>
              <a:cs typeface="+mn-ea"/>
              <a:sym typeface="+mn-lt"/>
            </a:endParaRPr>
          </a:p>
        </p:txBody>
      </p:sp>
      <p:sp>
        <p:nvSpPr>
          <p:cNvPr id="73" name="平行四边形 72"/>
          <p:cNvSpPr/>
          <p:nvPr/>
        </p:nvSpPr>
        <p:spPr>
          <a:xfrm>
            <a:off x="-2438922" y="1167126"/>
            <a:ext cx="3234853" cy="2990774"/>
          </a:xfrm>
          <a:prstGeom prst="parallelogram">
            <a:avLst>
              <a:gd name="adj" fmla="val 10014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prstClr val="white"/>
              </a:solidFill>
              <a:latin typeface="楷体" panose="02010609060101010101" pitchFamily="49" charset="-122"/>
              <a:ea typeface="楷体" panose="02010609060101010101" pitchFamily="49" charset="-122"/>
              <a:cs typeface="+mn-ea"/>
              <a:sym typeface="+mn-lt"/>
            </a:endParaRPr>
          </a:p>
        </p:txBody>
      </p:sp>
      <p:sp>
        <p:nvSpPr>
          <p:cNvPr id="74" name="平行四边形 73"/>
          <p:cNvSpPr/>
          <p:nvPr/>
        </p:nvSpPr>
        <p:spPr>
          <a:xfrm>
            <a:off x="11681703" y="2998581"/>
            <a:ext cx="3048130" cy="2818139"/>
          </a:xfrm>
          <a:prstGeom prst="parallelogram">
            <a:avLst>
              <a:gd name="adj" fmla="val 10014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prstClr val="white"/>
              </a:solidFill>
              <a:latin typeface="楷体" panose="02010609060101010101" pitchFamily="49" charset="-122"/>
              <a:ea typeface="楷体" panose="02010609060101010101" pitchFamily="49" charset="-122"/>
              <a:cs typeface="+mn-ea"/>
              <a:sym typeface="+mn-lt"/>
            </a:endParaRPr>
          </a:p>
        </p:txBody>
      </p:sp>
      <p:sp>
        <p:nvSpPr>
          <p:cNvPr id="75" name="平行四边形 74"/>
          <p:cNvSpPr/>
          <p:nvPr/>
        </p:nvSpPr>
        <p:spPr>
          <a:xfrm>
            <a:off x="7497122" y="5167086"/>
            <a:ext cx="2910426" cy="1701334"/>
          </a:xfrm>
          <a:prstGeom prst="parallelogram">
            <a:avLst>
              <a:gd name="adj" fmla="val 100148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prstClr val="white"/>
              </a:solidFill>
              <a:latin typeface="楷体" panose="02010609060101010101" pitchFamily="49" charset="-122"/>
              <a:ea typeface="楷体" panose="02010609060101010101" pitchFamily="49" charset="-122"/>
              <a:cs typeface="+mn-ea"/>
              <a:sym typeface="+mn-lt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935938" y="2724270"/>
            <a:ext cx="10745765" cy="1107996"/>
          </a:xfrm>
          <a:prstGeom prst="rect">
            <a:avLst/>
          </a:prstGeom>
        </p:spPr>
        <p:txBody>
          <a:bodyPr vert="horz"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6600" b="1" kern="100" dirty="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rPr>
              <a:t>感谢您的参与</a:t>
            </a:r>
            <a:endParaRPr lang="zh-CN" altLang="zh-CN" sz="6600" b="1" kern="100" dirty="0">
              <a:solidFill>
                <a:srgbClr val="002060"/>
              </a:solidFill>
              <a:latin typeface="楷体" panose="02010609060101010101" pitchFamily="49" charset="-122"/>
              <a:ea typeface="楷体" panose="02010609060101010101" pitchFamily="49" charset="-122"/>
              <a:cs typeface="+mn-ea"/>
              <a:sym typeface="+mn-lt"/>
            </a:endParaRPr>
          </a:p>
        </p:txBody>
      </p:sp>
      <p:sp>
        <p:nvSpPr>
          <p:cNvPr id="16" name="六边形 15"/>
          <p:cNvSpPr/>
          <p:nvPr/>
        </p:nvSpPr>
        <p:spPr>
          <a:xfrm flipH="1">
            <a:off x="3468045" y="4791159"/>
            <a:ext cx="2015699" cy="431936"/>
          </a:xfrm>
          <a:prstGeom prst="hexagon">
            <a:avLst/>
          </a:prstGeom>
          <a:solidFill>
            <a:schemeClr val="bg1"/>
          </a:solidFill>
          <a:ln w="19050">
            <a:gradFill>
              <a:gsLst>
                <a:gs pos="0">
                  <a:schemeClr val="bg1"/>
                </a:gs>
                <a:gs pos="100000">
                  <a:srgbClr val="CBCBCB"/>
                </a:gs>
              </a:gsLst>
              <a:lin ang="5400000" scaled="0"/>
            </a:gradFill>
          </a:ln>
          <a:effectLst>
            <a:outerShdw blurRad="190500" dist="762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black"/>
              </a:solidFill>
              <a:latin typeface="楷体" panose="02010609060101010101" pitchFamily="49" charset="-122"/>
              <a:ea typeface="楷体" panose="02010609060101010101" pitchFamily="49" charset="-122"/>
              <a:cs typeface="+mn-ea"/>
              <a:sym typeface="+mn-lt"/>
            </a:endParaRPr>
          </a:p>
        </p:txBody>
      </p:sp>
      <p:sp>
        <p:nvSpPr>
          <p:cNvPr id="17" name="Rectangle 4"/>
          <p:cNvSpPr txBox="1">
            <a:spLocks noChangeArrowheads="1"/>
          </p:cNvSpPr>
          <p:nvPr/>
        </p:nvSpPr>
        <p:spPr bwMode="auto">
          <a:xfrm>
            <a:off x="3385523" y="4784730"/>
            <a:ext cx="2159677" cy="482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16" tIns="45708" rIns="91416" bIns="45708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anose="0201060903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zh-CN" altLang="en-US" sz="1600" b="0" dirty="0">
                <a:solidFill>
                  <a:prstClr val="black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rPr>
              <a:t>社团指导中心</a:t>
            </a:r>
            <a:endParaRPr lang="zh-CN" altLang="zh-CN" sz="1600" b="0" dirty="0">
              <a:solidFill>
                <a:prstClr val="black"/>
              </a:solidFill>
              <a:latin typeface="楷体" panose="02010609060101010101" pitchFamily="49" charset="-122"/>
              <a:ea typeface="楷体" panose="02010609060101010101" pitchFamily="49" charset="-122"/>
              <a:cs typeface="+mn-ea"/>
              <a:sym typeface="+mn-lt"/>
            </a:endParaRPr>
          </a:p>
        </p:txBody>
      </p:sp>
      <p:sp>
        <p:nvSpPr>
          <p:cNvPr id="18" name="六边形 17"/>
          <p:cNvSpPr/>
          <p:nvPr/>
        </p:nvSpPr>
        <p:spPr>
          <a:xfrm flipH="1">
            <a:off x="6351772" y="4794428"/>
            <a:ext cx="2015699" cy="431936"/>
          </a:xfrm>
          <a:prstGeom prst="hexagon">
            <a:avLst/>
          </a:prstGeom>
          <a:solidFill>
            <a:schemeClr val="bg1"/>
          </a:solidFill>
          <a:ln w="19050">
            <a:gradFill>
              <a:gsLst>
                <a:gs pos="0">
                  <a:schemeClr val="bg1"/>
                </a:gs>
                <a:gs pos="100000">
                  <a:srgbClr val="CBCBCB"/>
                </a:gs>
              </a:gsLst>
              <a:lin ang="5400000" scaled="0"/>
            </a:gradFill>
          </a:ln>
          <a:effectLst>
            <a:outerShdw blurRad="190500" dist="762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black"/>
              </a:solidFill>
              <a:latin typeface="楷体" panose="02010609060101010101" pitchFamily="49" charset="-122"/>
              <a:ea typeface="楷体" panose="02010609060101010101" pitchFamily="49" charset="-122"/>
              <a:cs typeface="+mn-ea"/>
              <a:sym typeface="+mn-lt"/>
            </a:endParaRPr>
          </a:p>
        </p:txBody>
      </p:sp>
      <p:sp>
        <p:nvSpPr>
          <p:cNvPr id="19" name="Rectangle 4"/>
          <p:cNvSpPr txBox="1">
            <a:spLocks noChangeArrowheads="1"/>
          </p:cNvSpPr>
          <p:nvPr/>
        </p:nvSpPr>
        <p:spPr bwMode="auto">
          <a:xfrm>
            <a:off x="6288476" y="4784730"/>
            <a:ext cx="2159677" cy="482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16" tIns="45708" rIns="91416" bIns="45708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anose="0201060903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sz="1600" b="0" dirty="0">
                <a:solidFill>
                  <a:prstClr val="black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rPr>
              <a:t>2025.10.18</a:t>
            </a:r>
            <a:endParaRPr lang="zh-CN" altLang="zh-CN" sz="1600" b="0" dirty="0">
              <a:solidFill>
                <a:prstClr val="black"/>
              </a:solidFill>
              <a:latin typeface="楷体" panose="02010609060101010101" pitchFamily="49" charset="-122"/>
              <a:ea typeface="楷体" panose="02010609060101010101" pitchFamily="49" charset="-122"/>
              <a:cs typeface="+mn-ea"/>
              <a:sym typeface="+mn-lt"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651" y="1167126"/>
            <a:ext cx="3455377" cy="1263179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552643" y="831333"/>
            <a:ext cx="9431866" cy="10464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4400" b="1" dirty="0">
                <a:latin typeface="楷体" panose="02010609060101010101" pitchFamily="49" charset="-122"/>
                <a:ea typeface="楷体" panose="02010609060101010101" pitchFamily="49" charset="-122"/>
                <a:cs typeface="+mn-ea"/>
              </a:rPr>
              <a:t>02</a:t>
            </a:r>
            <a:r>
              <a:rPr lang="zh-CN" altLang="en-US" sz="4400" b="1" dirty="0">
                <a:latin typeface="楷体" panose="02010609060101010101" pitchFamily="49" charset="-122"/>
                <a:ea typeface="楷体" panose="02010609060101010101" pitchFamily="49" charset="-122"/>
                <a:cs typeface="+mn-ea"/>
              </a:rPr>
              <a:t> </a:t>
            </a:r>
            <a:r>
              <a:rPr lang="zh-CN" altLang="en-US" sz="4400" b="1" dirty="0"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rPr>
              <a:t>社团运营</a:t>
            </a:r>
          </a:p>
          <a:p>
            <a:endParaRPr lang="zh-CN" altLang="en-US" sz="1800" b="1" dirty="0">
              <a:solidFill>
                <a:schemeClr val="tx1">
                  <a:lumMod val="85000"/>
                  <a:lumOff val="15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  <a:cs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693333" y="1877773"/>
            <a:ext cx="8754534" cy="4149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3600" b="1" dirty="0">
                <a:latin typeface="楷体" panose="02010609060101010101" pitchFamily="49" charset="-122"/>
                <a:ea typeface="楷体" panose="02010609060101010101" pitchFamily="49" charset="-122"/>
              </a:rPr>
              <a:t>考核与荣誉</a:t>
            </a:r>
            <a:endParaRPr kumimoji="1" lang="en-US" altLang="zh-CN" sz="36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3600" b="1" dirty="0">
                <a:latin typeface="楷体" panose="02010609060101010101" pitchFamily="49" charset="-122"/>
                <a:ea typeface="楷体" panose="02010609060101010101" pitchFamily="49" charset="-122"/>
              </a:rPr>
              <a:t>活动与流程</a:t>
            </a:r>
            <a:endParaRPr kumimoji="1" lang="en-US" altLang="zh-CN" sz="36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3600" b="1" dirty="0">
                <a:latin typeface="楷体" panose="02010609060101010101" pitchFamily="49" charset="-122"/>
                <a:ea typeface="楷体" panose="02010609060101010101" pitchFamily="49" charset="-122"/>
              </a:rPr>
              <a:t>经费与报销</a:t>
            </a:r>
            <a:endParaRPr kumimoji="1" lang="en-US" altLang="zh-CN" sz="36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3600" b="1" dirty="0">
                <a:latin typeface="楷体" panose="02010609060101010101" pitchFamily="49" charset="-122"/>
                <a:ea typeface="楷体" panose="02010609060101010101" pitchFamily="49" charset="-122"/>
              </a:rPr>
              <a:t>宣传与审核</a:t>
            </a:r>
            <a:endParaRPr kumimoji="1" lang="en-US" altLang="zh-CN" sz="36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3600" b="1" dirty="0">
                <a:latin typeface="楷体" panose="02010609060101010101" pitchFamily="49" charset="-122"/>
                <a:ea typeface="楷体" panose="02010609060101010101" pitchFamily="49" charset="-122"/>
              </a:rPr>
              <a:t>筹备与转正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810658" y="2321004"/>
            <a:ext cx="8323942" cy="21228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zh-CN" altLang="en-US" sz="6600" b="1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考核与荣誉</a:t>
            </a:r>
            <a:endParaRPr kumimoji="1" lang="en-US" altLang="zh-CN" sz="66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ctr"/>
            <a:r>
              <a:rPr lang="zh-CN" altLang="en-US" sz="6600" b="1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rPr>
              <a:t>​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5043023" y="1944938"/>
            <a:ext cx="4828073" cy="1704984"/>
            <a:chOff x="5037822" y="1936949"/>
            <a:chExt cx="4828073" cy="1711363"/>
          </a:xfrm>
        </p:grpSpPr>
        <p:cxnSp>
          <p:nvCxnSpPr>
            <p:cNvPr id="7" name="直接连接符 6"/>
            <p:cNvCxnSpPr>
              <a:stCxn id="17" idx="6"/>
              <a:endCxn id="29" idx="2"/>
            </p:cNvCxnSpPr>
            <p:nvPr/>
          </p:nvCxnSpPr>
          <p:spPr>
            <a:xfrm>
              <a:off x="5037822" y="3611735"/>
              <a:ext cx="1933933" cy="36577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组合 7"/>
            <p:cNvGrpSpPr/>
            <p:nvPr/>
          </p:nvGrpSpPr>
          <p:grpSpPr>
            <a:xfrm>
              <a:off x="6101116" y="2020357"/>
              <a:ext cx="85824" cy="1583486"/>
              <a:chOff x="5862564" y="1850857"/>
              <a:chExt cx="85824" cy="1583486"/>
            </a:xfrm>
            <a:solidFill>
              <a:srgbClr val="002060"/>
            </a:solidFill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grpSpPr>
          <p:cxnSp>
            <p:nvCxnSpPr>
              <p:cNvPr id="10" name="直接连接符 9"/>
              <p:cNvCxnSpPr/>
              <p:nvPr/>
            </p:nvCxnSpPr>
            <p:spPr>
              <a:xfrm flipH="1" flipV="1">
                <a:off x="5862564" y="1850857"/>
                <a:ext cx="650" cy="1583486"/>
              </a:xfrm>
              <a:prstGeom prst="line">
                <a:avLst/>
              </a:prstGeom>
              <a:grpFill/>
              <a:ln w="12700"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矩形 10"/>
              <p:cNvSpPr/>
              <p:nvPr/>
            </p:nvSpPr>
            <p:spPr>
              <a:xfrm flipV="1">
                <a:off x="5869214" y="1850857"/>
                <a:ext cx="79174" cy="395871"/>
              </a:xfrm>
              <a:prstGeom prst="rect">
                <a:avLst/>
              </a:prstGeom>
              <a:grpFill/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楷体" panose="02010609060101010101" pitchFamily="49" charset="-122"/>
                  <a:ea typeface="楷体" panose="02010609060101010101" pitchFamily="49" charset="-122"/>
                  <a:cs typeface="+mn-ea"/>
                  <a:sym typeface="+mn-lt"/>
                </a:endParaRPr>
              </a:p>
            </p:txBody>
          </p:sp>
        </p:grpSp>
        <p:sp>
          <p:nvSpPr>
            <p:cNvPr id="9" name="文本框 8"/>
            <p:cNvSpPr txBox="1"/>
            <p:nvPr/>
          </p:nvSpPr>
          <p:spPr>
            <a:xfrm>
              <a:off x="6209004" y="1936949"/>
              <a:ext cx="3656891" cy="3163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lnSpc>
                  <a:spcPct val="150000"/>
                </a:lnSpc>
                <a:defRPr sz="1800" spc="0">
                  <a:solidFill>
                    <a:srgbClr val="000000"/>
                  </a:solidFill>
                </a:defRPr>
              </a:pPr>
              <a:endParaRPr lang="zh-CN" altLang="en-US" sz="1100" spc="24">
                <a:solidFill>
                  <a:prstClr val="black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2573488" y="3454243"/>
            <a:ext cx="5591429" cy="1744916"/>
            <a:chOff x="2573488" y="3454243"/>
            <a:chExt cx="5591429" cy="1744916"/>
          </a:xfrm>
        </p:grpSpPr>
        <p:cxnSp>
          <p:nvCxnSpPr>
            <p:cNvPr id="13" name="直接连接符 12"/>
            <p:cNvCxnSpPr>
              <a:stCxn id="21" idx="6"/>
              <a:endCxn id="17" idx="2"/>
            </p:cNvCxnSpPr>
            <p:nvPr/>
          </p:nvCxnSpPr>
          <p:spPr>
            <a:xfrm>
              <a:off x="2573488" y="3594640"/>
              <a:ext cx="2145857" cy="18842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文本框 13"/>
            <p:cNvSpPr txBox="1"/>
            <p:nvPr/>
          </p:nvSpPr>
          <p:spPr>
            <a:xfrm>
              <a:off x="4382293" y="3861051"/>
              <a:ext cx="9925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楷体" panose="02010609060101010101" pitchFamily="49" charset="-122"/>
                  <a:ea typeface="楷体" panose="02010609060101010101" pitchFamily="49" charset="-122"/>
                  <a:cs typeface="+mn-ea"/>
                  <a:sym typeface="+mn-lt"/>
                </a:rPr>
                <a:t>2025.11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endParaRPr>
            </a:p>
          </p:txBody>
        </p:sp>
        <p:grpSp>
          <p:nvGrpSpPr>
            <p:cNvPr id="15" name="组合 14"/>
            <p:cNvGrpSpPr/>
            <p:nvPr/>
          </p:nvGrpSpPr>
          <p:grpSpPr>
            <a:xfrm>
              <a:off x="3703672" y="3615673"/>
              <a:ext cx="90574" cy="1583486"/>
              <a:chOff x="3805443" y="3434343"/>
              <a:chExt cx="90574" cy="1583486"/>
            </a:xfrm>
            <a:solidFill>
              <a:srgbClr val="002060"/>
            </a:solidFill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grpSpPr>
          <p:cxnSp>
            <p:nvCxnSpPr>
              <p:cNvPr id="18" name="直接连接符 17"/>
              <p:cNvCxnSpPr/>
              <p:nvPr/>
            </p:nvCxnSpPr>
            <p:spPr>
              <a:xfrm flipH="1">
                <a:off x="3805443" y="3434343"/>
                <a:ext cx="650" cy="1583486"/>
              </a:xfrm>
              <a:prstGeom prst="line">
                <a:avLst/>
              </a:prstGeom>
              <a:grpFill/>
              <a:ln w="12700"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矩形 18"/>
              <p:cNvSpPr/>
              <p:nvPr/>
            </p:nvSpPr>
            <p:spPr>
              <a:xfrm>
                <a:off x="3816843" y="4619347"/>
                <a:ext cx="79174" cy="395871"/>
              </a:xfrm>
              <a:prstGeom prst="rect">
                <a:avLst/>
              </a:prstGeom>
              <a:grpFill/>
              <a:ln>
                <a:solidFill>
                  <a:srgbClr val="00206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楷体" panose="02010609060101010101" pitchFamily="49" charset="-122"/>
                  <a:ea typeface="楷体" panose="02010609060101010101" pitchFamily="49" charset="-122"/>
                  <a:cs typeface="+mn-ea"/>
                  <a:sym typeface="+mn-lt"/>
                </a:endParaRPr>
              </a:p>
            </p:txBody>
          </p:sp>
        </p:grpSp>
        <p:sp>
          <p:nvSpPr>
            <p:cNvPr id="16" name="文本框 15"/>
            <p:cNvSpPr txBox="1"/>
            <p:nvPr/>
          </p:nvSpPr>
          <p:spPr>
            <a:xfrm>
              <a:off x="4208963" y="4185283"/>
              <a:ext cx="3955954" cy="3163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lnSpc>
                  <a:spcPct val="150000"/>
                </a:lnSpc>
                <a:defRPr sz="1800" spc="0">
                  <a:solidFill>
                    <a:srgbClr val="000000"/>
                  </a:solidFill>
                </a:defRPr>
              </a:pPr>
              <a:endParaRPr lang="zh-CN" altLang="en-US" sz="1100" spc="24">
                <a:solidFill>
                  <a:prstClr val="black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endParaRPr>
            </a:p>
          </p:txBody>
        </p:sp>
        <p:sp>
          <p:nvSpPr>
            <p:cNvPr id="17" name="椭圆 16"/>
            <p:cNvSpPr/>
            <p:nvPr/>
          </p:nvSpPr>
          <p:spPr>
            <a:xfrm>
              <a:off x="4719345" y="3454243"/>
              <a:ext cx="318477" cy="318477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  <a:effectLst/>
            <a:scene3d>
              <a:camera prst="orthographicFront"/>
              <a:lightRig rig="threePt" dir="t"/>
            </a:scene3d>
            <a:sp3d>
              <a:bevelT w="190500" h="12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520482" y="3435401"/>
            <a:ext cx="2392479" cy="783224"/>
            <a:chOff x="516192" y="3447159"/>
            <a:chExt cx="2392479" cy="783224"/>
          </a:xfrm>
        </p:grpSpPr>
        <p:sp>
          <p:nvSpPr>
            <p:cNvPr id="21" name="椭圆 20"/>
            <p:cNvSpPr/>
            <p:nvPr/>
          </p:nvSpPr>
          <p:spPr>
            <a:xfrm>
              <a:off x="2250721" y="3447159"/>
              <a:ext cx="318477" cy="318477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  <a:effectLst/>
            <a:scene3d>
              <a:camera prst="orthographicFront"/>
              <a:lightRig rig="threePt" dir="t"/>
            </a:scene3d>
            <a:sp3d>
              <a:bevelT w="190500" h="12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1916092" y="3861051"/>
              <a:ext cx="9925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楷体" panose="02010609060101010101" pitchFamily="49" charset="-122"/>
                  <a:ea typeface="楷体" panose="02010609060101010101" pitchFamily="49" charset="-122"/>
                  <a:cs typeface="+mn-ea"/>
                  <a:sym typeface="+mn-lt"/>
                </a:rPr>
                <a:t>2025.09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endParaRPr>
            </a:p>
          </p:txBody>
        </p:sp>
        <p:cxnSp>
          <p:nvCxnSpPr>
            <p:cNvPr id="23" name="直接连接符 22"/>
            <p:cNvCxnSpPr>
              <a:endCxn id="21" idx="2"/>
            </p:cNvCxnSpPr>
            <p:nvPr/>
          </p:nvCxnSpPr>
          <p:spPr>
            <a:xfrm flipV="1">
              <a:off x="516192" y="3606398"/>
              <a:ext cx="1734529" cy="6179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组合 23"/>
          <p:cNvGrpSpPr/>
          <p:nvPr/>
        </p:nvGrpSpPr>
        <p:grpSpPr>
          <a:xfrm>
            <a:off x="5233619" y="1629995"/>
            <a:ext cx="6225973" cy="3598010"/>
            <a:chOff x="5449833" y="1593554"/>
            <a:chExt cx="6225973" cy="3598010"/>
          </a:xfrm>
        </p:grpSpPr>
        <p:sp>
          <p:nvSpPr>
            <p:cNvPr id="25" name="文本框 24"/>
            <p:cNvSpPr txBox="1"/>
            <p:nvPr/>
          </p:nvSpPr>
          <p:spPr>
            <a:xfrm>
              <a:off x="6925558" y="3863462"/>
              <a:ext cx="9925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楷体" panose="02010609060101010101" pitchFamily="49" charset="-122"/>
                  <a:ea typeface="楷体" panose="02010609060101010101" pitchFamily="49" charset="-122"/>
                  <a:cs typeface="+mn-ea"/>
                  <a:sym typeface="+mn-lt"/>
                </a:rPr>
                <a:t>2026.04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5449833" y="1593554"/>
              <a:ext cx="19720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楷体" panose="02010609060101010101" pitchFamily="49" charset="-122"/>
                  <a:ea typeface="楷体" panose="02010609060101010101" pitchFamily="49" charset="-122"/>
                  <a:cs typeface="+mn-ea"/>
                  <a:sym typeface="+mn-lt"/>
                </a:rPr>
                <a:t>2025.12</a:t>
              </a: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楷体" panose="02010609060101010101" pitchFamily="49" charset="-122"/>
                  <a:ea typeface="楷体" panose="02010609060101010101" pitchFamily="49" charset="-122"/>
                  <a:cs typeface="+mn-ea"/>
                  <a:sym typeface="+mn-lt"/>
                </a:rPr>
                <a:t>（待定）</a:t>
              </a:r>
            </a:p>
          </p:txBody>
        </p:sp>
        <p:grpSp>
          <p:nvGrpSpPr>
            <p:cNvPr id="27" name="组合 26"/>
            <p:cNvGrpSpPr/>
            <p:nvPr/>
          </p:nvGrpSpPr>
          <p:grpSpPr>
            <a:xfrm>
              <a:off x="8534591" y="3607233"/>
              <a:ext cx="81329" cy="1584331"/>
              <a:chOff x="7819241" y="3438724"/>
              <a:chExt cx="81329" cy="1584331"/>
            </a:xfrm>
            <a:solidFill>
              <a:srgbClr val="002060"/>
            </a:solidFill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grpSpPr>
          <p:cxnSp>
            <p:nvCxnSpPr>
              <p:cNvPr id="33" name="直接连接符 32"/>
              <p:cNvCxnSpPr/>
              <p:nvPr/>
            </p:nvCxnSpPr>
            <p:spPr>
              <a:xfrm flipH="1">
                <a:off x="7819241" y="3438724"/>
                <a:ext cx="650" cy="1583486"/>
              </a:xfrm>
              <a:prstGeom prst="line">
                <a:avLst/>
              </a:prstGeom>
              <a:grpFill/>
              <a:ln w="12700"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" name="矩形 33"/>
              <p:cNvSpPr/>
              <p:nvPr/>
            </p:nvSpPr>
            <p:spPr>
              <a:xfrm>
                <a:off x="7821396" y="4627184"/>
                <a:ext cx="79174" cy="395871"/>
              </a:xfrm>
              <a:prstGeom prst="rect">
                <a:avLst/>
              </a:prstGeom>
              <a:grpFill/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楷体" panose="02010609060101010101" pitchFamily="49" charset="-122"/>
                  <a:ea typeface="楷体" panose="02010609060101010101" pitchFamily="49" charset="-122"/>
                  <a:cs typeface="+mn-ea"/>
                  <a:sym typeface="+mn-lt"/>
                </a:endParaRPr>
              </a:p>
            </p:txBody>
          </p:sp>
        </p:grpSp>
        <p:sp>
          <p:nvSpPr>
            <p:cNvPr id="28" name="文本框 27"/>
            <p:cNvSpPr txBox="1"/>
            <p:nvPr/>
          </p:nvSpPr>
          <p:spPr>
            <a:xfrm>
              <a:off x="7000803" y="4148653"/>
              <a:ext cx="2985392" cy="4589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lnSpc>
                  <a:spcPct val="150000"/>
                </a:lnSpc>
                <a:defRPr sz="1800" spc="0">
                  <a:solidFill>
                    <a:srgbClr val="000000"/>
                  </a:solidFill>
                </a:defRPr>
              </a:pPr>
              <a:r>
                <a:rPr lang="zh-CN" altLang="en-US" b="1" spc="24" dirty="0">
                  <a:solidFill>
                    <a:prstClr val="black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+mn-ea"/>
                  <a:sym typeface="+mn-lt"/>
                </a:rPr>
                <a:t>夜灯节</a:t>
              </a:r>
            </a:p>
          </p:txBody>
        </p:sp>
        <p:sp>
          <p:nvSpPr>
            <p:cNvPr id="29" name="椭圆 28"/>
            <p:cNvSpPr/>
            <p:nvPr/>
          </p:nvSpPr>
          <p:spPr>
            <a:xfrm>
              <a:off x="7187969" y="3454243"/>
              <a:ext cx="318477" cy="318477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  <a:effectLst/>
            <a:scene3d>
              <a:camera prst="orthographicFront"/>
              <a:lightRig rig="threePt" dir="t"/>
            </a:scene3d>
            <a:sp3d>
              <a:bevelT w="190500" h="12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endParaRPr>
            </a:p>
          </p:txBody>
        </p:sp>
        <p:sp>
          <p:nvSpPr>
            <p:cNvPr id="30" name="椭圆 29"/>
            <p:cNvSpPr/>
            <p:nvPr/>
          </p:nvSpPr>
          <p:spPr>
            <a:xfrm>
              <a:off x="9656593" y="3453338"/>
              <a:ext cx="318477" cy="318477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  <a:effectLst/>
            <a:scene3d>
              <a:camera prst="orthographicFront"/>
              <a:lightRig rig="threePt" dir="t"/>
            </a:scene3d>
            <a:sp3d>
              <a:bevelT w="190500" h="12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endParaRPr>
            </a:p>
          </p:txBody>
        </p:sp>
        <p:cxnSp>
          <p:nvCxnSpPr>
            <p:cNvPr id="31" name="直接连接符 30"/>
            <p:cNvCxnSpPr>
              <a:stCxn id="29" idx="6"/>
              <a:endCxn id="30" idx="2"/>
            </p:cNvCxnSpPr>
            <p:nvPr/>
          </p:nvCxnSpPr>
          <p:spPr>
            <a:xfrm flipV="1">
              <a:off x="7506446" y="3612577"/>
              <a:ext cx="2150147" cy="905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/>
            <p:cNvCxnSpPr>
              <a:stCxn id="30" idx="6"/>
            </p:cNvCxnSpPr>
            <p:nvPr/>
          </p:nvCxnSpPr>
          <p:spPr>
            <a:xfrm>
              <a:off x="9975070" y="3612577"/>
              <a:ext cx="1700736" cy="0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文本框 34"/>
          <p:cNvSpPr txBox="1"/>
          <p:nvPr/>
        </p:nvSpPr>
        <p:spPr>
          <a:xfrm>
            <a:off x="1179493" y="854630"/>
            <a:ext cx="4605748" cy="64633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defTabSz="914400">
              <a:defRPr/>
            </a:pPr>
            <a:r>
              <a:rPr lang="en-US" altLang="zh-CN" sz="3600" b="1" spc="600" dirty="0"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rPr>
              <a:t>25-26</a:t>
            </a:r>
            <a:r>
              <a:rPr lang="zh-CN" altLang="en-US" sz="3600" b="1" spc="600" dirty="0"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rPr>
              <a:t>社团行事历</a:t>
            </a:r>
          </a:p>
        </p:txBody>
      </p:sp>
      <p:pic>
        <p:nvPicPr>
          <p:cNvPr id="40" name="图片 3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3247" y="646779"/>
            <a:ext cx="2153246" cy="78716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887506" y="4218625"/>
            <a:ext cx="2107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>
                <a:latin typeface="楷体" panose="02010609060101010101" pitchFamily="49" charset="-122"/>
                <a:ea typeface="楷体" panose="02010609060101010101" pitchFamily="49" charset="-122"/>
              </a:rPr>
              <a:t>百团大战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4280547" y="4230383"/>
            <a:ext cx="14557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>
                <a:latin typeface="楷体" panose="02010609060101010101" pitchFamily="49" charset="-122"/>
                <a:ea typeface="楷体" panose="02010609060101010101" pitchFamily="49" charset="-122"/>
              </a:rPr>
              <a:t>社团嘉年华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5604096" y="1223839"/>
            <a:ext cx="1638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>
                <a:latin typeface="楷体" panose="02010609060101010101" pitchFamily="49" charset="-122"/>
                <a:ea typeface="楷体" panose="02010609060101010101" pitchFamily="49" charset="-122"/>
              </a:rPr>
              <a:t>年度考核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7533036" y="3884446"/>
            <a:ext cx="926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>
                <a:latin typeface="楷体" panose="02010609060101010101" pitchFamily="49" charset="-122"/>
                <a:ea typeface="楷体" panose="02010609060101010101" pitchFamily="49" charset="-122"/>
              </a:rPr>
              <a:t>（待定）</a:t>
            </a:r>
          </a:p>
        </p:txBody>
      </p:sp>
      <p:sp>
        <p:nvSpPr>
          <p:cNvPr id="41" name="文本框 40"/>
          <p:cNvSpPr txBox="1"/>
          <p:nvPr/>
        </p:nvSpPr>
        <p:spPr>
          <a:xfrm>
            <a:off x="3182385" y="5245325"/>
            <a:ext cx="19375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2025.10</a:t>
            </a:r>
          </a:p>
          <a:p>
            <a:r>
              <a:rPr kumimoji="1"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社团注册</a:t>
            </a:r>
          </a:p>
        </p:txBody>
      </p:sp>
      <p:sp>
        <p:nvSpPr>
          <p:cNvPr id="43" name="文本框 42"/>
          <p:cNvSpPr txBox="1"/>
          <p:nvPr/>
        </p:nvSpPr>
        <p:spPr>
          <a:xfrm>
            <a:off x="7931453" y="5288186"/>
            <a:ext cx="12228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2026.07</a:t>
            </a:r>
          </a:p>
          <a:p>
            <a:r>
              <a:rPr kumimoji="1"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社团年审</a:t>
            </a:r>
          </a:p>
        </p:txBody>
      </p:sp>
      <p:sp>
        <p:nvSpPr>
          <p:cNvPr id="36" name="文本框 35"/>
          <p:cNvSpPr txBox="1"/>
          <p:nvPr/>
        </p:nvSpPr>
        <p:spPr>
          <a:xfrm>
            <a:off x="9193062" y="3895908"/>
            <a:ext cx="2282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时间待定</a:t>
            </a:r>
            <a:endParaRPr kumimoji="1" lang="en-US" altLang="zh-CN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9213161" y="4290477"/>
            <a:ext cx="1554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社长交流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/>
        </p:nvSpPr>
        <p:spPr>
          <a:xfrm>
            <a:off x="1076755" y="1900071"/>
            <a:ext cx="9083245" cy="4957929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rmAutofit fontScale="75000" lnSpcReduction="2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0" i="0" kern="1200" spc="1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3200" spc="167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社团指导中心</a:t>
            </a:r>
            <a:r>
              <a:rPr lang="en-US" altLang="zh-CN" sz="3200" spc="167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年</a:t>
            </a:r>
            <a:r>
              <a:rPr lang="zh-CN" altLang="en-US" sz="3200" spc="167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末</a:t>
            </a:r>
            <a:r>
              <a:rPr lang="en-US" altLang="zh-CN" sz="3200" spc="167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（12月）会进行社团考核，考核结果关系到社团的星级评定、筹备社团转正以及正式社团的存留问题</a:t>
            </a:r>
            <a:r>
              <a:rPr lang="zh-CN" altLang="en-US" sz="32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  <a:br>
              <a:rPr lang="zh-CN" altLang="en-US" sz="3200" dirty="0">
                <a:latin typeface="楷体" panose="02010609060101010101" pitchFamily="49" charset="-122"/>
                <a:ea typeface="楷体" panose="02010609060101010101" pitchFamily="49" charset="-122"/>
              </a:rPr>
            </a:br>
            <a:r>
              <a:rPr lang="zh-CN" altLang="en-US" sz="32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其中分数由两部分组成。</a:t>
            </a:r>
            <a:br>
              <a:rPr lang="en-US" altLang="zh-CN" sz="3200" dirty="0">
                <a:latin typeface="楷体" panose="02010609060101010101" pitchFamily="49" charset="-122"/>
                <a:ea typeface="楷体" panose="02010609060101010101" pitchFamily="49" charset="-122"/>
              </a:rPr>
            </a:br>
            <a:endParaRPr lang="en-US" altLang="zh-CN" sz="32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3200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日常运营（</a:t>
            </a:r>
            <a:r>
              <a:rPr lang="en-US" altLang="zh-CN" sz="3200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40%</a:t>
            </a:r>
            <a:r>
              <a:rPr lang="zh-CN" altLang="en-US" sz="3200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）</a:t>
            </a:r>
            <a:br>
              <a:rPr lang="en-US" altLang="zh-CN" sz="3200" dirty="0">
                <a:latin typeface="楷体" panose="02010609060101010101" pitchFamily="49" charset="-122"/>
                <a:ea typeface="楷体" panose="02010609060101010101" pitchFamily="49" charset="-122"/>
              </a:rPr>
            </a:br>
            <a:r>
              <a:rPr lang="en-US" altLang="zh-CN" sz="32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1.</a:t>
            </a:r>
            <a:r>
              <a:rPr lang="zh-CN" altLang="en-US" sz="32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社团平时考核评分细则（扣分制）</a:t>
            </a:r>
            <a:br>
              <a:rPr lang="zh-CN" altLang="en-US" sz="3200" dirty="0">
                <a:latin typeface="楷体" panose="02010609060101010101" pitchFamily="49" charset="-122"/>
                <a:ea typeface="楷体" panose="02010609060101010101" pitchFamily="49" charset="-122"/>
              </a:rPr>
            </a:br>
            <a:r>
              <a:rPr lang="en-US" altLang="zh-CN" sz="32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2.</a:t>
            </a:r>
            <a:r>
              <a:rPr lang="zh-CN" altLang="en-US" sz="32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面向全校的活动评分（由对接社指干事打分）</a:t>
            </a:r>
            <a:br>
              <a:rPr lang="zh-CN" altLang="en-US" sz="3200" dirty="0">
                <a:latin typeface="楷体" panose="02010609060101010101" pitchFamily="49" charset="-122"/>
                <a:ea typeface="楷体" panose="02010609060101010101" pitchFamily="49" charset="-122"/>
              </a:rPr>
            </a:br>
            <a:br>
              <a:rPr lang="zh-CN" altLang="en-US" sz="3200" dirty="0">
                <a:latin typeface="楷体" panose="02010609060101010101" pitchFamily="49" charset="-122"/>
                <a:ea typeface="楷体" panose="02010609060101010101" pitchFamily="49" charset="-122"/>
              </a:rPr>
            </a:br>
            <a:r>
              <a:rPr lang="zh-CN" altLang="en-US" sz="3200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年末社团答辩（</a:t>
            </a:r>
            <a:r>
              <a:rPr lang="en-US" altLang="zh-CN" sz="3200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60%</a:t>
            </a:r>
            <a:r>
              <a:rPr lang="zh-CN" altLang="en-US" sz="3200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）</a:t>
            </a:r>
            <a:br>
              <a:rPr lang="zh-CN" altLang="en-US" sz="3200" dirty="0">
                <a:latin typeface="楷体" panose="02010609060101010101" pitchFamily="49" charset="-122"/>
                <a:ea typeface="楷体" panose="02010609060101010101" pitchFamily="49" charset="-122"/>
              </a:rPr>
            </a:br>
            <a:r>
              <a:rPr lang="zh-CN" altLang="en-US" sz="32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答辩时间在每年</a:t>
            </a:r>
            <a:r>
              <a:rPr lang="en-US" altLang="zh-CN" sz="32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12</a:t>
            </a:r>
            <a:r>
              <a:rPr lang="zh-CN" altLang="en-US" sz="32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月下旬，就活动举办次数，活动影响力，社团特色等方面进行考核（具体要求另行通知）</a:t>
            </a:r>
            <a:br>
              <a:rPr lang="zh-CN" altLang="en-US" sz="2700" dirty="0">
                <a:latin typeface="楷体" panose="02010609060101010101" pitchFamily="49" charset="-122"/>
                <a:ea typeface="楷体" panose="02010609060101010101" pitchFamily="49" charset="-122"/>
              </a:rPr>
            </a:br>
            <a:endParaRPr lang="zh-CN" alt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" name="文本框 3"/>
          <p:cNvSpPr txBox="1"/>
          <p:nvPr/>
        </p:nvSpPr>
        <p:spPr>
          <a:xfrm>
            <a:off x="1076755" y="1041400"/>
            <a:ext cx="3268133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 rtl="0"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600" b="1" dirty="0">
                <a:latin typeface="楷体" panose="02010609060101010101" pitchFamily="49" charset="-122"/>
                <a:ea typeface="楷体" panose="02010609060101010101" pitchFamily="49" charset="-122"/>
              </a:rPr>
              <a:t>年末考核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2"/>
          <p:cNvSpPr>
            <a:spLocks noGrp="1"/>
          </p:cNvSpPr>
          <p:nvPr/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spc="1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rtl="0"/>
            <a:r>
              <a:rPr lang="zh-CN" altLang="en-US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日常运营</a:t>
            </a:r>
          </a:p>
        </p:txBody>
      </p:sp>
      <p:sp>
        <p:nvSpPr>
          <p:cNvPr id="3" name="文本框 5"/>
          <p:cNvSpPr txBox="1"/>
          <p:nvPr/>
        </p:nvSpPr>
        <p:spPr>
          <a:xfrm>
            <a:off x="828556" y="1838532"/>
            <a:ext cx="9367630" cy="359168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rtl="0"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5600"/>
              </a:lnSpc>
            </a:pPr>
            <a:r>
              <a:rPr lang="en-US" altLang="zh-CN" sz="2800" b="1" dirty="0" err="1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筹备社团</a:t>
            </a:r>
            <a:endParaRPr lang="en-US" altLang="zh-CN" sz="2800" b="1" dirty="0">
              <a:solidFill>
                <a:srgbClr val="00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ts val="4200"/>
              </a:lnSpc>
            </a:pPr>
            <a:r>
              <a:rPr lang="en-US" altLang="zh-CN" sz="2400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前80%可转正       </a:t>
            </a:r>
          </a:p>
          <a:p>
            <a:pPr>
              <a:lnSpc>
                <a:spcPts val="4200"/>
              </a:lnSpc>
            </a:pPr>
            <a:r>
              <a:rPr lang="en-US" altLang="zh-CN" sz="2400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后20%失去筹备社团资格​</a:t>
            </a:r>
          </a:p>
          <a:p>
            <a:pPr>
              <a:lnSpc>
                <a:spcPts val="5600"/>
              </a:lnSpc>
            </a:pPr>
            <a:r>
              <a:rPr lang="en-US" altLang="zh-CN" sz="2800" b="1" dirty="0" err="1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正式社团</a:t>
            </a:r>
            <a:r>
              <a:rPr lang="en-US" altLang="zh-CN" sz="2800" b="1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 </a:t>
            </a:r>
            <a:r>
              <a:rPr lang="en-US" altLang="zh-CN" sz="2800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   </a:t>
            </a:r>
          </a:p>
          <a:p>
            <a:pPr>
              <a:lnSpc>
                <a:spcPts val="4200"/>
              </a:lnSpc>
            </a:pPr>
            <a:r>
              <a:rPr lang="zh-CN" altLang="en-US" sz="2400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连续两年</a:t>
            </a:r>
            <a:r>
              <a:rPr lang="en-US" altLang="zh-CN" sz="2400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后10%失去正式社团资格</a:t>
            </a:r>
          </a:p>
          <a:p>
            <a:pPr>
              <a:lnSpc>
                <a:spcPts val="4200"/>
              </a:lnSpc>
            </a:pPr>
            <a:r>
              <a:rPr lang="zh-CN" altLang="en-US" sz="2400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优秀社团能够升星，反之降星</a:t>
            </a:r>
            <a:endParaRPr lang="en-US" altLang="zh-CN" sz="2800" dirty="0">
              <a:solidFill>
                <a:srgbClr val="00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OPIC_ID" val="2869567"/>
  <p:tag name="KSO_WM_TEMPLATE_OUTLINE_ID" val="15"/>
  <p:tag name="KSO_WM_TEMPLATE_SCENE_ID" val="1"/>
  <p:tag name="KSO_WM_TEMPLATE_JOB_ID" val="2"/>
  <p:tag name="KSO_WM_TEMPLATE_TOPIC_DEFAULT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OPIC_ID" val="2869567"/>
  <p:tag name="KSO_WM_TEMPLATE_OUTLINE_ID" val="15"/>
  <p:tag name="KSO_WM_TEMPLATE_SCENE_ID" val="1"/>
  <p:tag name="KSO_WM_TEMPLATE_JOB_ID" val="2"/>
  <p:tag name="KSO_WM_TEMPLATE_TOPIC_DEFAULT" val="1"/>
</p:tagLst>
</file>

<file path=ppt/theme/theme1.xml><?xml version="1.0" encoding="utf-8"?>
<a:theme xmlns:a="http://schemas.openxmlformats.org/drawingml/2006/main" name="第一PPT，www.1ppt.com">
  <a:themeElements>
    <a:clrScheme name="自定义 37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C00000"/>
      </a:accent1>
      <a:accent2>
        <a:srgbClr val="119169"/>
      </a:accent2>
      <a:accent3>
        <a:srgbClr val="C00000"/>
      </a:accent3>
      <a:accent4>
        <a:srgbClr val="119169"/>
      </a:accent4>
      <a:accent5>
        <a:srgbClr val="C00000"/>
      </a:accent5>
      <a:accent6>
        <a:srgbClr val="119169"/>
      </a:accent6>
      <a:hlink>
        <a:srgbClr val="C00000"/>
      </a:hlink>
      <a:folHlink>
        <a:srgbClr val="119169"/>
      </a:folHlink>
    </a:clrScheme>
    <a:fontScheme name="rmjarsww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</TotalTime>
  <Words>3028</Words>
  <Application>Microsoft Office PowerPoint</Application>
  <PresentationFormat>宽屏</PresentationFormat>
  <Paragraphs>283</Paragraphs>
  <Slides>49</Slides>
  <Notes>8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49</vt:i4>
      </vt:variant>
    </vt:vector>
  </HeadingPairs>
  <TitlesOfParts>
    <vt:vector size="55" baseType="lpstr">
      <vt:lpstr>阿里巴巴普惠体 R</vt:lpstr>
      <vt:lpstr>楷体</vt:lpstr>
      <vt:lpstr>Arial</vt:lpstr>
      <vt:lpstr>Calibri</vt:lpstr>
      <vt:lpstr>第一PPT，www.1ppt.com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>第一PPT</Manager>
  <Company>第一PPT，www.1ppt.com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蓝色商务</dc:title>
  <dc:creator>第一PPT</dc:creator>
  <cp:keywords>www.1ppt.com</cp:keywords>
  <dc:description>www.1ppt.com</dc:description>
  <cp:lastModifiedBy>Li, Jinwei</cp:lastModifiedBy>
  <cp:revision>20</cp:revision>
  <dcterms:created xsi:type="dcterms:W3CDTF">2024-09-29T02:18:12Z</dcterms:created>
  <dcterms:modified xsi:type="dcterms:W3CDTF">2025-10-17T16:17:00Z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2052-6.0.2.8225</vt:lpwstr>
  </property>
  <property fmtid="{D5CDD505-2E9C-101B-9397-08002B2CF9AE}" pid="3" name="ICV">
    <vt:lpwstr>9E5FFA18980967464DA4F66630D46EE6_43</vt:lpwstr>
  </property>
  <property fmtid="{D5CDD505-2E9C-101B-9397-08002B2CF9AE}" pid="4" name="ContentTypeId">
    <vt:lpwstr>0x0101006197A42849C7F94995F3C83E41EA16EC</vt:lpwstr>
  </property>
  <property fmtid="{D5CDD505-2E9C-101B-9397-08002B2CF9AE}" pid="5" name="MediaServiceImageTags">
    <vt:lpwstr/>
  </property>
</Properties>
</file>